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8" r:id="rId13"/>
    <p:sldId id="267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oi" initials="e" lastIdx="2" clrIdx="0">
    <p:extLst>
      <p:ext uri="{19B8F6BF-5375-455C-9EA6-DF929625EA0E}">
        <p15:presenceInfo xmlns:p15="http://schemas.microsoft.com/office/powerpoint/2012/main" userId="elo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C1BE"/>
    <a:srgbClr val="E7F0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439" autoAdjust="0"/>
  </p:normalViewPr>
  <p:slideViewPr>
    <p:cSldViewPr snapToGrid="0">
      <p:cViewPr varScale="1">
        <p:scale>
          <a:sx n="85" d="100"/>
          <a:sy n="85" d="100"/>
        </p:scale>
        <p:origin x="54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1" d="100"/>
          <a:sy n="91" d="100"/>
        </p:scale>
        <p:origin x="280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2C7DF-B9D0-45AA-BF4F-F80E3E62237F}" type="datetimeFigureOut">
              <a:rPr lang="fr-FR" smtClean="0"/>
              <a:t>07/12/2016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70F4F6-5B7D-446B-A9CE-39931D6A07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370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70F4F6-5B7D-446B-A9CE-39931D6A077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534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70F4F6-5B7D-446B-A9CE-39931D6A077C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072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70F4F6-5B7D-446B-A9CE-39931D6A077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42798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70F4F6-5B7D-446B-A9CE-39931D6A077C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62534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70F4F6-5B7D-446B-A9CE-39931D6A077C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64787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70F4F6-5B7D-446B-A9CE-39931D6A077C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4514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3527-6F41-4EDA-AB6D-3F2F22E47E20}" type="datetime1">
              <a:rPr lang="fr-FR" smtClean="0"/>
              <a:t>07/12/2016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(S)FR Agorantic - 7 décembre 2016. Eloi Flesch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CBD9-FEBA-4BD6-9F83-C0627C4B1D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1528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79964-A9C3-4051-BCA1-C9354F863F04}" type="datetime1">
              <a:rPr lang="fr-FR" smtClean="0"/>
              <a:t>07/12/2016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(S)FR Agorantic - 7 décembre 2016. Eloi Flesch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CBD9-FEBA-4BD6-9F83-C0627C4B1D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0065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CC010-4847-497E-B1E8-84A21A7834D4}" type="datetime1">
              <a:rPr lang="fr-FR" smtClean="0"/>
              <a:t>07/12/2016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(S)FR Agorantic - 7 décembre 2016. Eloi Flesch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CBD9-FEBA-4BD6-9F83-C0627C4B1D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9451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7E21C-5D3E-43E5-A45B-60BF12E5BDC9}" type="datetime1">
              <a:rPr lang="fr-FR" smtClean="0"/>
              <a:t>07/12/2016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(S)FR Agorantic - 7 décembre 2016. Eloi Flesch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CBD9-FEBA-4BD6-9F83-C0627C4B1D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198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A212F-E7A9-4CB8-A3DA-3F3DC04E6F2D}" type="datetime1">
              <a:rPr lang="fr-FR" smtClean="0"/>
              <a:t>07/12/2016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(S)FR Agorantic - 7 décembre 2016. Eloi Flesch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CBD9-FEBA-4BD6-9F83-C0627C4B1D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5254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887A5-29FA-4B1F-A2AB-DA45AEBE302C}" type="datetime1">
              <a:rPr lang="fr-FR" smtClean="0"/>
              <a:t>07/12/2016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(S)FR Agorantic - 7 décembre 2016. Eloi Flesch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CBD9-FEBA-4BD6-9F83-C0627C4B1D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0437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DB7B-D384-404B-B607-AF6819FD3519}" type="datetime1">
              <a:rPr lang="fr-FR" smtClean="0"/>
              <a:t>07/12/2016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(S)FR Agorantic - 7 décembre 2016. Eloi Flesch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CBD9-FEBA-4BD6-9F83-C0627C4B1D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1950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C4CCF-CBC4-4508-8DC2-A179142509CF}" type="datetime1">
              <a:rPr lang="fr-FR" smtClean="0"/>
              <a:t>07/12/2016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(S)FR Agorantic - 7 décembre 2016. Eloi Flesch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CBD9-FEBA-4BD6-9F83-C0627C4B1D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078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BB186-1296-41E2-BCE8-F666276F14F1}" type="datetime1">
              <a:rPr lang="fr-FR" smtClean="0"/>
              <a:t>07/12/2016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(S)FR Agorantic - 7 décembre 2016. Eloi Flesch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CBD9-FEBA-4BD6-9F83-C0627C4B1D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1898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6607D-382D-4506-B59E-4980D572C6BC}" type="datetime1">
              <a:rPr lang="fr-FR" smtClean="0"/>
              <a:t>07/12/2016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(S)FR Agorantic - 7 décembre 2016. Eloi Flesch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CBD9-FEBA-4BD6-9F83-C0627C4B1D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9353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03CFE-E617-4A66-9B7B-5A5C929F5A50}" type="datetime1">
              <a:rPr lang="fr-FR" smtClean="0"/>
              <a:t>07/12/2016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(S)FR Agorantic - 7 décembre 2016. Eloi Flesch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2CBD9-FEBA-4BD6-9F83-C0627C4B1D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03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accent1">
                <a:lumMod val="5000"/>
                <a:lumOff val="95000"/>
                <a:alpha val="33000"/>
              </a:schemeClr>
            </a:gs>
            <a:gs pos="65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rgbClr val="E7F0F9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7CB21-5692-4F77-A15B-B68A063412A3}" type="datetime1">
              <a:rPr lang="fr-FR" smtClean="0"/>
              <a:t>07/12/2016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Séminaire (S)FR Agorantic - 7 décembre 2016. Eloi Flesch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2CBD9-FEBA-4BD6-9F83-C0627C4B1D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0678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32718" y="758471"/>
            <a:ext cx="5764779" cy="2000548"/>
          </a:xfrm>
          <a:prstGeom prst="rect">
            <a:avLst/>
          </a:prstGeom>
          <a:solidFill>
            <a:schemeClr val="bg1">
              <a:alpha val="54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chemeClr val="bg1">
                    <a:lumMod val="50000"/>
                  </a:schemeClr>
                </a:solidFill>
              </a:rPr>
              <a:t>Les algorithmes de recommandation : le cas du spectacle vivant dans le Grand Briançonnais.</a:t>
            </a:r>
          </a:p>
          <a:p>
            <a:endParaRPr lang="fr-FR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FR" sz="2800" b="1" i="1" dirty="0"/>
              <a:t>Une méthodologie interdisciplinaire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231838" y="5501284"/>
            <a:ext cx="356693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Eloi Flesch – Doctorant </a:t>
            </a:r>
            <a:r>
              <a:rPr lang="fr-FR" sz="1400" dirty="0" err="1" smtClean="0"/>
              <a:t>Agorantic</a:t>
            </a:r>
            <a:endParaRPr lang="fr-FR" sz="1400" dirty="0" smtClean="0"/>
          </a:p>
          <a:p>
            <a:r>
              <a:rPr lang="fr-FR" sz="1400" dirty="0" smtClean="0"/>
              <a:t>Direction : Frédéric </a:t>
            </a:r>
            <a:r>
              <a:rPr lang="fr-FR" sz="1400" dirty="0" err="1" smtClean="0"/>
              <a:t>Gimello-Mesplomb</a:t>
            </a:r>
            <a:r>
              <a:rPr lang="fr-FR" sz="1400" dirty="0" smtClean="0"/>
              <a:t> (Equipe Culture et Communication, Centre Norbert Elias) – Juan-Manuel Torres-Moreno (Laboratoire d’Informatique d’Avignon)</a:t>
            </a:r>
            <a:endParaRPr lang="fr-FR" sz="14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3774" y="1174386"/>
            <a:ext cx="973349" cy="1663073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2138" y="1174386"/>
            <a:ext cx="2350595" cy="705596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2138" y="327354"/>
            <a:ext cx="2306647" cy="714263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783" y="327355"/>
            <a:ext cx="1216340" cy="714263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625927" y="327354"/>
            <a:ext cx="6710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accent2">
                    <a:lumMod val="75000"/>
                  </a:schemeClr>
                </a:solidFill>
              </a:rPr>
              <a:t>Séminaire (S)FR </a:t>
            </a:r>
            <a:r>
              <a:rPr lang="fr-FR" sz="2400" dirty="0" err="1" smtClean="0">
                <a:solidFill>
                  <a:schemeClr val="accent2">
                    <a:lumMod val="75000"/>
                  </a:schemeClr>
                </a:solidFill>
              </a:rPr>
              <a:t>Agorantic</a:t>
            </a:r>
            <a:r>
              <a:rPr lang="fr-FR" sz="2400" dirty="0" smtClean="0">
                <a:solidFill>
                  <a:schemeClr val="accent2">
                    <a:lumMod val="75000"/>
                  </a:schemeClr>
                </a:solidFill>
              </a:rPr>
              <a:t> – 7 décembre 2016</a:t>
            </a:r>
            <a:endParaRPr lang="fr-FR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(S)FR Agorantic - 7 décembre 2016. Eloi Flesch</a:t>
            </a:r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04850" y="1428750"/>
            <a:ext cx="81153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 smtClean="0"/>
              <a:t>Les dispositifs d’accueil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disposition des espaces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informations écrites et orales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consignes explicites et implicites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assis / debout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possibilité d’entrer, de sortir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type de restauration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éclairages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…</a:t>
            </a:r>
          </a:p>
          <a:p>
            <a:endParaRPr lang="fr-FR" sz="2000" dirty="0"/>
          </a:p>
          <a:p>
            <a:r>
              <a:rPr lang="fr-FR" sz="2000" u="sng" dirty="0" smtClean="0"/>
              <a:t>Le spectacle à l’épreuve du spectateur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les interactions et sociabilités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le corps du spectateur comme outil de mesure (J-M </a:t>
            </a:r>
            <a:r>
              <a:rPr lang="fr-FR" sz="2000" dirty="0" err="1" smtClean="0"/>
              <a:t>Leveratto</a:t>
            </a:r>
            <a:r>
              <a:rPr lang="fr-FR" sz="2000" dirty="0" smtClean="0"/>
              <a:t>)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33400" y="447675"/>
            <a:ext cx="10553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Méthode 2 : observer l’offre à travers le spectateur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1012" y="1194847"/>
            <a:ext cx="5519011" cy="488845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087931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(S)FR Agorantic - 7 décembre 2016. Eloi Flesch</a:t>
            </a:r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04850" y="1428750"/>
            <a:ext cx="81153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 smtClean="0"/>
              <a:t>Le questionnaire lors des spectacles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une « photographie » du public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collecte d’adresse e-mail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à l’avenir : une relative autonomie</a:t>
            </a:r>
            <a:endParaRPr lang="fr-FR" sz="2000" dirty="0"/>
          </a:p>
          <a:p>
            <a:endParaRPr lang="fr-FR" sz="2000" dirty="0"/>
          </a:p>
          <a:p>
            <a:r>
              <a:rPr lang="fr-FR" sz="2000" u="sng" dirty="0" smtClean="0"/>
              <a:t>Les questionnaires itératifs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Un outil de gestion des contacts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Questionnaire périodique (suivi du parcours du spectateur &amp; questions complémentaires)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smtClean="0"/>
              <a:t>En relation avec la base de données de spectacles</a:t>
            </a:r>
            <a:endParaRPr lang="fr-FR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Questionnaire évolutif (évolution en fonction des besoins de l’enquête)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33400" y="447675"/>
            <a:ext cx="10553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Méthode 3 : suivre le spectateur par questionnaire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0700" y="1591714"/>
            <a:ext cx="7334517" cy="4147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078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(S)FR Agorantic - 7 décembre 2016. Eloi Flesch</a:t>
            </a:r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04850" y="1428750"/>
            <a:ext cx="81153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 smtClean="0"/>
              <a:t>La « </a:t>
            </a:r>
            <a:r>
              <a:rPr lang="fr-FR" sz="2000" u="sng" dirty="0" err="1" smtClean="0"/>
              <a:t>généralisabilité</a:t>
            </a:r>
            <a:r>
              <a:rPr lang="fr-FR" sz="2000" u="sng" dirty="0" smtClean="0"/>
              <a:t> » du dispositif d’enquête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des résultats peu généralisables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un dispositif qui peut s’étendre à d’autres territoires</a:t>
            </a:r>
          </a:p>
          <a:p>
            <a:endParaRPr lang="fr-FR" sz="2000" dirty="0" smtClean="0"/>
          </a:p>
          <a:p>
            <a:r>
              <a:rPr lang="fr-FR" sz="2000" u="sng" dirty="0" smtClean="0"/>
              <a:t>L’interdisciplinarité permet-elle de…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rebattre le jeu des méthodologies disciplinaires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proposer de nouvelles théories par des approches inductives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créer de nouveaux champs de recherche ?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33400" y="447675"/>
            <a:ext cx="7505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Conclusion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74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32718" y="758471"/>
            <a:ext cx="5764779" cy="2000548"/>
          </a:xfrm>
          <a:prstGeom prst="rect">
            <a:avLst/>
          </a:prstGeom>
          <a:solidFill>
            <a:schemeClr val="bg1">
              <a:alpha val="54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chemeClr val="bg1">
                    <a:lumMod val="50000"/>
                  </a:schemeClr>
                </a:solidFill>
              </a:rPr>
              <a:t>Les algorithmes de recommandation : le cas du spectacle vivant dans le Grand Briançonnais.</a:t>
            </a:r>
          </a:p>
          <a:p>
            <a:endParaRPr lang="fr-FR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FR" sz="2800" b="1" i="1" dirty="0" smtClean="0"/>
              <a:t>Une méthodologie interdisciplinaire</a:t>
            </a:r>
            <a:endParaRPr lang="fr-FR" sz="2800" b="1" i="1" dirty="0"/>
          </a:p>
        </p:txBody>
      </p:sp>
      <p:sp>
        <p:nvSpPr>
          <p:cNvPr id="6" name="ZoneTexte 5"/>
          <p:cNvSpPr txBox="1"/>
          <p:nvPr/>
        </p:nvSpPr>
        <p:spPr>
          <a:xfrm>
            <a:off x="8231838" y="5501284"/>
            <a:ext cx="356693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Eloi Flesch – Doctorant </a:t>
            </a:r>
            <a:r>
              <a:rPr lang="fr-FR" sz="1400" dirty="0" err="1" smtClean="0"/>
              <a:t>Agorantic</a:t>
            </a:r>
            <a:endParaRPr lang="fr-FR" sz="1400" dirty="0" smtClean="0"/>
          </a:p>
          <a:p>
            <a:r>
              <a:rPr lang="fr-FR" sz="1400" dirty="0" smtClean="0"/>
              <a:t>Direction : Frédéric </a:t>
            </a:r>
            <a:r>
              <a:rPr lang="fr-FR" sz="1400" dirty="0" err="1" smtClean="0"/>
              <a:t>Gimello-Mesplomb</a:t>
            </a:r>
            <a:r>
              <a:rPr lang="fr-FR" sz="1400" dirty="0" smtClean="0"/>
              <a:t> (Equipe Culture et Communication, Centre Norbert Elias) – Juan-Manuel Torres-Moreno (Laboratoire Informatique d’Avignon)</a:t>
            </a:r>
            <a:endParaRPr lang="fr-FR" sz="14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3774" y="1174386"/>
            <a:ext cx="973349" cy="1663073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2138" y="1174386"/>
            <a:ext cx="2350595" cy="705596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2138" y="327354"/>
            <a:ext cx="2306647" cy="714263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783" y="327355"/>
            <a:ext cx="1216340" cy="714263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625927" y="327354"/>
            <a:ext cx="6710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accent2">
                    <a:lumMod val="75000"/>
                  </a:schemeClr>
                </a:solidFill>
              </a:rPr>
              <a:t>Séminaire (S)FR </a:t>
            </a:r>
            <a:r>
              <a:rPr lang="fr-FR" sz="2400" dirty="0" err="1" smtClean="0">
                <a:solidFill>
                  <a:schemeClr val="accent2">
                    <a:lumMod val="75000"/>
                  </a:schemeClr>
                </a:solidFill>
              </a:rPr>
              <a:t>Agorantic</a:t>
            </a:r>
            <a:r>
              <a:rPr lang="fr-FR" sz="2400" dirty="0" smtClean="0">
                <a:solidFill>
                  <a:schemeClr val="accent2">
                    <a:lumMod val="75000"/>
                  </a:schemeClr>
                </a:solidFill>
              </a:rPr>
              <a:t> – 7 décembre 2016</a:t>
            </a:r>
            <a:endParaRPr lang="fr-FR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9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Séminaire (S)FR </a:t>
            </a:r>
            <a:r>
              <a:rPr lang="fr-FR" dirty="0" err="1" smtClean="0"/>
              <a:t>Agorantic</a:t>
            </a:r>
            <a:r>
              <a:rPr lang="fr-FR" dirty="0" smtClean="0"/>
              <a:t> - 7 décembre 2016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704850" y="1428750"/>
            <a:ext cx="81153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 smtClean="0"/>
              <a:t>Le titre :</a:t>
            </a:r>
          </a:p>
          <a:p>
            <a:r>
              <a:rPr lang="fr-FR" sz="2000" i="1" dirty="0" smtClean="0"/>
              <a:t>Les algorithmes de recommandation dans le domaine du spectacle vivant :</a:t>
            </a:r>
            <a:br>
              <a:rPr lang="fr-FR" sz="2000" i="1" dirty="0" smtClean="0"/>
            </a:br>
            <a:r>
              <a:rPr lang="fr-FR" sz="2000" i="1" dirty="0" smtClean="0"/>
              <a:t>aspects éthiques et enjeux sociétaux</a:t>
            </a:r>
          </a:p>
          <a:p>
            <a:endParaRPr lang="fr-FR" sz="2000" i="1" dirty="0" smtClean="0"/>
          </a:p>
          <a:p>
            <a:r>
              <a:rPr lang="fr-FR" sz="2000" u="sng" dirty="0" smtClean="0"/>
              <a:t>Le terrain :</a:t>
            </a:r>
          </a:p>
          <a:p>
            <a:r>
              <a:rPr lang="fr-FR" sz="2000" dirty="0" smtClean="0"/>
              <a:t>Le Grand Briançonnais – 35000 habitants</a:t>
            </a:r>
          </a:p>
          <a:p>
            <a:endParaRPr lang="fr-FR" sz="2000" i="1" dirty="0"/>
          </a:p>
          <a:p>
            <a:r>
              <a:rPr lang="fr-FR" sz="2000" u="sng" dirty="0" smtClean="0"/>
              <a:t>ce qui n’est pas le cœur de notre sujet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la communication  et les usages (intentions, stratégies, …)</a:t>
            </a:r>
          </a:p>
          <a:p>
            <a:endParaRPr lang="fr-FR" sz="2000" dirty="0"/>
          </a:p>
          <a:p>
            <a:r>
              <a:rPr lang="fr-FR" sz="2000" u="sng" dirty="0" smtClean="0"/>
              <a:t>ce qui est le cœur de notre sujet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la collecte, le stockage, le traitement de l’information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endParaRPr lang="fr-FR" sz="2000" dirty="0"/>
          </a:p>
        </p:txBody>
      </p:sp>
      <p:sp>
        <p:nvSpPr>
          <p:cNvPr id="6" name="ZoneTexte 5"/>
          <p:cNvSpPr txBox="1"/>
          <p:nvPr/>
        </p:nvSpPr>
        <p:spPr>
          <a:xfrm>
            <a:off x="533400" y="447675"/>
            <a:ext cx="7505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Notre recherche doctorale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56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(S)FR Agorantic - 7 décembre 2016. Eloi Flesch</a:t>
            </a:r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04850" y="1428750"/>
            <a:ext cx="1123315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 smtClean="0"/>
              <a:t>Des travaux théorique aux travaux empiriques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le projet : « allonger les algorithmes sur le divan » </a:t>
            </a:r>
            <a:r>
              <a:rPr lang="fr-FR" sz="2000" i="1" dirty="0" smtClean="0"/>
              <a:t>D. Cardon, 2015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la besoin : collecter/produire de la donnée multivariée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l’objectif : faire dialoguer des données hétérogènes</a:t>
            </a:r>
          </a:p>
          <a:p>
            <a:endParaRPr lang="fr-FR" sz="2000" u="sng" dirty="0" smtClean="0"/>
          </a:p>
          <a:p>
            <a:r>
              <a:rPr lang="fr-FR" sz="2000" u="sng" dirty="0" smtClean="0"/>
              <a:t>Une méthodologie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une théorie itérative à partir des données du terrain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ajourner les catégories habituelles (genre artistique, PCS,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chercher le sens de la consommation culturelle (motivations et contre-motivations)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33400" y="447675"/>
            <a:ext cx="7505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Questions de méthodologie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5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(S)FR Agorantic - 7 décembre 2016. Eloi Flesch</a:t>
            </a:r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04850" y="1428750"/>
            <a:ext cx="81153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 smtClean="0"/>
              <a:t>Le terrain de recherche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Une forte autonomie culturelle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Une offre diversifiée en régime de rareté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U</a:t>
            </a:r>
            <a:r>
              <a:rPr lang="fr-FR" sz="2000" dirty="0" smtClean="0"/>
              <a:t>n réseau partenarial</a:t>
            </a:r>
          </a:p>
          <a:p>
            <a:endParaRPr lang="fr-FR" sz="2000" dirty="0"/>
          </a:p>
          <a:p>
            <a:r>
              <a:rPr lang="fr-FR" sz="2000" u="sng" dirty="0" smtClean="0"/>
              <a:t>Le dispositif d’enquête, 3 méthodes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L’enregistrement (semi)automatisée de l’offre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L’observation ethnographique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Les questionnaires en ligne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33400" y="447675"/>
            <a:ext cx="7505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L’enquête : terrain et dispositif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80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(S)FR Agorantic - 7 décembre 2016. Eloi Flesch</a:t>
            </a:r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33400" y="447675"/>
            <a:ext cx="7505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Méthode 1 : enregistrer l’offre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66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5734823" y="3791650"/>
            <a:ext cx="1787408" cy="168278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317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accent2">
                    <a:lumMod val="75000"/>
                  </a:schemeClr>
                </a:solidFill>
              </a:rPr>
              <a:t>PlateformeApidae</a:t>
            </a:r>
            <a:endParaRPr lang="fr-F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01150" y="1193192"/>
            <a:ext cx="1440000" cy="51683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accent2"/>
                </a:solidFill>
              </a:rPr>
              <a:t>commerces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0513" y="1898870"/>
            <a:ext cx="1440000" cy="51683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accent2"/>
                </a:solidFill>
              </a:rPr>
              <a:t>stations de ski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2008" y="2650268"/>
            <a:ext cx="1440000" cy="51683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accent2"/>
                </a:solidFill>
              </a:rPr>
              <a:t>…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3155595" y="2800930"/>
            <a:ext cx="1892410" cy="109330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o</a:t>
            </a:r>
            <a:r>
              <a:rPr lang="fr-FR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ffice du tourisme</a:t>
            </a:r>
            <a:endParaRPr lang="fr-FR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9" name="Connecteur droit avec flèche 18"/>
          <p:cNvCxnSpPr>
            <a:stCxn id="17" idx="1"/>
            <a:endCxn id="14" idx="2"/>
          </p:cNvCxnSpPr>
          <p:nvPr/>
        </p:nvCxnSpPr>
        <p:spPr>
          <a:xfrm flipH="1" flipV="1">
            <a:off x="2221150" y="1710027"/>
            <a:ext cx="1211582" cy="1251014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7" idx="1"/>
            <a:endCxn id="15" idx="3"/>
          </p:cNvCxnSpPr>
          <p:nvPr/>
        </p:nvCxnSpPr>
        <p:spPr>
          <a:xfrm flipH="1" flipV="1">
            <a:off x="2010513" y="2157288"/>
            <a:ext cx="1422219" cy="803753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17" idx="1"/>
            <a:endCxn id="16" idx="3"/>
          </p:cNvCxnSpPr>
          <p:nvPr/>
        </p:nvCxnSpPr>
        <p:spPr>
          <a:xfrm flipH="1" flipV="1">
            <a:off x="1662008" y="2908686"/>
            <a:ext cx="1770724" cy="52355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2495943" y="559076"/>
            <a:ext cx="1440000" cy="51683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2"/>
                </a:solidFill>
              </a:rPr>
              <a:t>a</a:t>
            </a:r>
            <a:r>
              <a:rPr lang="fr-FR" dirty="0" smtClean="0">
                <a:solidFill>
                  <a:schemeClr val="accent2"/>
                </a:solidFill>
              </a:rPr>
              <a:t>cteurs culturels</a:t>
            </a:r>
            <a:endParaRPr lang="fr-FR" dirty="0">
              <a:solidFill>
                <a:schemeClr val="accent2"/>
              </a:solidFill>
            </a:endParaRPr>
          </a:p>
        </p:txBody>
      </p:sp>
      <p:cxnSp>
        <p:nvCxnSpPr>
          <p:cNvPr id="31" name="Connecteur droit avec flèche 30"/>
          <p:cNvCxnSpPr>
            <a:stCxn id="17" idx="1"/>
            <a:endCxn id="29" idx="2"/>
          </p:cNvCxnSpPr>
          <p:nvPr/>
        </p:nvCxnSpPr>
        <p:spPr>
          <a:xfrm flipH="1" flipV="1">
            <a:off x="3215943" y="1075911"/>
            <a:ext cx="216789" cy="188513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>
            <a:stCxn id="17" idx="5"/>
            <a:endCxn id="4" idx="1"/>
          </p:cNvCxnSpPr>
          <p:nvPr/>
        </p:nvCxnSpPr>
        <p:spPr>
          <a:xfrm>
            <a:off x="4770868" y="3734124"/>
            <a:ext cx="1225715" cy="303963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8" name="ZoneTexte 77"/>
          <p:cNvSpPr txBox="1"/>
          <p:nvPr/>
        </p:nvSpPr>
        <p:spPr>
          <a:xfrm>
            <a:off x="3071159" y="1660478"/>
            <a:ext cx="266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9" name="ZoneTexte 78"/>
          <p:cNvSpPr txBox="1"/>
          <p:nvPr/>
        </p:nvSpPr>
        <p:spPr>
          <a:xfrm>
            <a:off x="2689915" y="1843413"/>
            <a:ext cx="266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0" name="ZoneTexte 79"/>
          <p:cNvSpPr txBox="1"/>
          <p:nvPr/>
        </p:nvSpPr>
        <p:spPr>
          <a:xfrm>
            <a:off x="2443913" y="2131110"/>
            <a:ext cx="266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1" name="ZoneTexte 80"/>
          <p:cNvSpPr txBox="1"/>
          <p:nvPr/>
        </p:nvSpPr>
        <p:spPr>
          <a:xfrm>
            <a:off x="2249562" y="2629651"/>
            <a:ext cx="266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3" name="Ellipse 112"/>
          <p:cNvSpPr/>
          <p:nvPr/>
        </p:nvSpPr>
        <p:spPr>
          <a:xfrm>
            <a:off x="2495943" y="4086388"/>
            <a:ext cx="1892410" cy="1093305"/>
          </a:xfrm>
          <a:prstGeom prst="ellipse">
            <a:avLst/>
          </a:prstGeom>
          <a:solidFill>
            <a:schemeClr val="accent2">
              <a:alpha val="40000"/>
            </a:schemeClr>
          </a:solidFill>
          <a:ln>
            <a:solidFill>
              <a:schemeClr val="accent2">
                <a:alpha val="4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office du tourisme </a:t>
            </a:r>
            <a:r>
              <a:rPr lang="fr-FR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2</a:t>
            </a:r>
            <a:endParaRPr lang="fr-FR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14" name="Connecteur droit avec flèche 113"/>
          <p:cNvCxnSpPr>
            <a:stCxn id="113" idx="6"/>
            <a:endCxn id="4" idx="2"/>
          </p:cNvCxnSpPr>
          <p:nvPr/>
        </p:nvCxnSpPr>
        <p:spPr>
          <a:xfrm flipV="1">
            <a:off x="4388353" y="4633040"/>
            <a:ext cx="1346470" cy="1"/>
          </a:xfrm>
          <a:prstGeom prst="straightConnector1">
            <a:avLst/>
          </a:prstGeom>
          <a:ln w="31750">
            <a:solidFill>
              <a:schemeClr val="accent2">
                <a:alpha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0" name="Ellipse 119"/>
          <p:cNvSpPr/>
          <p:nvPr/>
        </p:nvSpPr>
        <p:spPr>
          <a:xfrm>
            <a:off x="3153017" y="5358915"/>
            <a:ext cx="1892410" cy="1093305"/>
          </a:xfrm>
          <a:prstGeom prst="ellipse">
            <a:avLst/>
          </a:prstGeom>
          <a:solidFill>
            <a:schemeClr val="accent2">
              <a:alpha val="40000"/>
            </a:schemeClr>
          </a:solidFill>
          <a:ln>
            <a:solidFill>
              <a:schemeClr val="accent2">
                <a:alpha val="4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office du tourisme </a:t>
            </a:r>
            <a:r>
              <a:rPr lang="fr-FR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n</a:t>
            </a:r>
            <a:endParaRPr lang="fr-FR" i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21" name="Connecteur droit avec flèche 120"/>
          <p:cNvCxnSpPr>
            <a:stCxn id="120" idx="7"/>
            <a:endCxn id="4" idx="3"/>
          </p:cNvCxnSpPr>
          <p:nvPr/>
        </p:nvCxnSpPr>
        <p:spPr>
          <a:xfrm flipV="1">
            <a:off x="4768290" y="5227993"/>
            <a:ext cx="1228293" cy="291033"/>
          </a:xfrm>
          <a:prstGeom prst="straightConnector1">
            <a:avLst/>
          </a:prstGeom>
          <a:ln w="31750">
            <a:solidFill>
              <a:schemeClr val="accent2">
                <a:alpha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6592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3" grpId="0" animBg="1"/>
      <p:bldP spid="1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5734823" y="3791650"/>
            <a:ext cx="1787408" cy="168278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317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accent2">
                    <a:lumMod val="75000"/>
                  </a:schemeClr>
                </a:solidFill>
              </a:rPr>
              <a:t>PlateformeApidae</a:t>
            </a:r>
            <a:endParaRPr lang="fr-F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7" name="Connecteur droit avec flèche 6"/>
          <p:cNvCxnSpPr>
            <a:stCxn id="265" idx="2"/>
            <a:endCxn id="4" idx="6"/>
          </p:cNvCxnSpPr>
          <p:nvPr/>
        </p:nvCxnSpPr>
        <p:spPr>
          <a:xfrm flipH="1" flipV="1">
            <a:off x="7522231" y="4633040"/>
            <a:ext cx="1427624" cy="16924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501150" y="1193192"/>
            <a:ext cx="1440000" cy="51683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accent2"/>
                </a:solidFill>
              </a:rPr>
              <a:t>commerces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0513" y="1898870"/>
            <a:ext cx="1440000" cy="51683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accent2"/>
                </a:solidFill>
              </a:rPr>
              <a:t>stations de ski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2008" y="2650268"/>
            <a:ext cx="1440000" cy="51683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accent2"/>
                </a:solidFill>
              </a:rPr>
              <a:t>…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3155595" y="2800930"/>
            <a:ext cx="1892410" cy="109330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o</a:t>
            </a:r>
            <a:r>
              <a:rPr lang="fr-FR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ffice du tourisme</a:t>
            </a:r>
            <a:endParaRPr lang="fr-FR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9" name="Connecteur droit avec flèche 18"/>
          <p:cNvCxnSpPr>
            <a:stCxn id="17" idx="1"/>
            <a:endCxn id="14" idx="2"/>
          </p:cNvCxnSpPr>
          <p:nvPr/>
        </p:nvCxnSpPr>
        <p:spPr>
          <a:xfrm flipH="1" flipV="1">
            <a:off x="2221150" y="1710027"/>
            <a:ext cx="1211582" cy="1251014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7" idx="1"/>
            <a:endCxn id="15" idx="3"/>
          </p:cNvCxnSpPr>
          <p:nvPr/>
        </p:nvCxnSpPr>
        <p:spPr>
          <a:xfrm flipH="1" flipV="1">
            <a:off x="2010513" y="2157288"/>
            <a:ext cx="1422219" cy="803753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17" idx="1"/>
            <a:endCxn id="16" idx="3"/>
          </p:cNvCxnSpPr>
          <p:nvPr/>
        </p:nvCxnSpPr>
        <p:spPr>
          <a:xfrm flipH="1" flipV="1">
            <a:off x="1662008" y="2908686"/>
            <a:ext cx="1770724" cy="52355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2495943" y="559076"/>
            <a:ext cx="1440000" cy="51683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2"/>
                </a:solidFill>
              </a:rPr>
              <a:t>a</a:t>
            </a:r>
            <a:r>
              <a:rPr lang="fr-FR" dirty="0" smtClean="0">
                <a:solidFill>
                  <a:schemeClr val="accent2"/>
                </a:solidFill>
              </a:rPr>
              <a:t>cteurs culturels</a:t>
            </a:r>
            <a:endParaRPr lang="fr-FR" dirty="0">
              <a:solidFill>
                <a:schemeClr val="accent2"/>
              </a:solidFill>
            </a:endParaRPr>
          </a:p>
        </p:txBody>
      </p:sp>
      <p:cxnSp>
        <p:nvCxnSpPr>
          <p:cNvPr id="31" name="Connecteur droit avec flèche 30"/>
          <p:cNvCxnSpPr>
            <a:stCxn id="17" idx="1"/>
            <a:endCxn id="29" idx="2"/>
          </p:cNvCxnSpPr>
          <p:nvPr/>
        </p:nvCxnSpPr>
        <p:spPr>
          <a:xfrm flipH="1" flipV="1">
            <a:off x="3215943" y="1075911"/>
            <a:ext cx="216789" cy="188513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>
            <a:stCxn id="17" idx="5"/>
            <a:endCxn id="4" idx="1"/>
          </p:cNvCxnSpPr>
          <p:nvPr/>
        </p:nvCxnSpPr>
        <p:spPr>
          <a:xfrm>
            <a:off x="4770868" y="3734124"/>
            <a:ext cx="1225715" cy="303963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6" name="Connecteur droit avec flèche 55"/>
          <p:cNvCxnSpPr>
            <a:stCxn id="29" idx="3"/>
            <a:endCxn id="54" idx="1"/>
          </p:cNvCxnSpPr>
          <p:nvPr/>
        </p:nvCxnSpPr>
        <p:spPr>
          <a:xfrm>
            <a:off x="3935943" y="817494"/>
            <a:ext cx="796323" cy="47790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9" name="Connecteur droit avec flèche 58"/>
          <p:cNvCxnSpPr>
            <a:endCxn id="4" idx="0"/>
          </p:cNvCxnSpPr>
          <p:nvPr/>
        </p:nvCxnSpPr>
        <p:spPr>
          <a:xfrm>
            <a:off x="4732266" y="2269444"/>
            <a:ext cx="1896261" cy="152220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78" name="ZoneTexte 77"/>
          <p:cNvSpPr txBox="1"/>
          <p:nvPr/>
        </p:nvSpPr>
        <p:spPr>
          <a:xfrm>
            <a:off x="3071159" y="1660478"/>
            <a:ext cx="266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9" name="ZoneTexte 78"/>
          <p:cNvSpPr txBox="1"/>
          <p:nvPr/>
        </p:nvSpPr>
        <p:spPr>
          <a:xfrm>
            <a:off x="2689915" y="1843413"/>
            <a:ext cx="266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0" name="ZoneTexte 79"/>
          <p:cNvSpPr txBox="1"/>
          <p:nvPr/>
        </p:nvSpPr>
        <p:spPr>
          <a:xfrm>
            <a:off x="2443913" y="2131110"/>
            <a:ext cx="266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1" name="ZoneTexte 80"/>
          <p:cNvSpPr txBox="1"/>
          <p:nvPr/>
        </p:nvSpPr>
        <p:spPr>
          <a:xfrm>
            <a:off x="2249562" y="2629651"/>
            <a:ext cx="266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2" name="ZoneTexte 81"/>
          <p:cNvSpPr txBox="1"/>
          <p:nvPr/>
        </p:nvSpPr>
        <p:spPr>
          <a:xfrm>
            <a:off x="8062336" y="4263708"/>
            <a:ext cx="266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0070C0"/>
                </a:solidFill>
              </a:rPr>
              <a:t>?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113" name="Ellipse 112"/>
          <p:cNvSpPr/>
          <p:nvPr/>
        </p:nvSpPr>
        <p:spPr>
          <a:xfrm>
            <a:off x="2495943" y="4086388"/>
            <a:ext cx="1892410" cy="1093305"/>
          </a:xfrm>
          <a:prstGeom prst="ellipse">
            <a:avLst/>
          </a:prstGeom>
          <a:solidFill>
            <a:schemeClr val="accent2">
              <a:alpha val="40000"/>
            </a:schemeClr>
          </a:solidFill>
          <a:ln>
            <a:solidFill>
              <a:schemeClr val="accent2">
                <a:alpha val="4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office du tourisme </a:t>
            </a:r>
            <a:r>
              <a:rPr lang="fr-FR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2</a:t>
            </a:r>
            <a:endParaRPr lang="fr-FR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14" name="Connecteur droit avec flèche 113"/>
          <p:cNvCxnSpPr>
            <a:stCxn id="113" idx="6"/>
            <a:endCxn id="4" idx="2"/>
          </p:cNvCxnSpPr>
          <p:nvPr/>
        </p:nvCxnSpPr>
        <p:spPr>
          <a:xfrm flipV="1">
            <a:off x="4388353" y="4633040"/>
            <a:ext cx="1346470" cy="1"/>
          </a:xfrm>
          <a:prstGeom prst="straightConnector1">
            <a:avLst/>
          </a:prstGeom>
          <a:ln w="31750">
            <a:solidFill>
              <a:schemeClr val="accent2">
                <a:alpha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0" name="Ellipse 119"/>
          <p:cNvSpPr/>
          <p:nvPr/>
        </p:nvSpPr>
        <p:spPr>
          <a:xfrm>
            <a:off x="3153017" y="5358915"/>
            <a:ext cx="1892410" cy="1093305"/>
          </a:xfrm>
          <a:prstGeom prst="ellipse">
            <a:avLst/>
          </a:prstGeom>
          <a:solidFill>
            <a:schemeClr val="accent2">
              <a:alpha val="40000"/>
            </a:schemeClr>
          </a:solidFill>
          <a:ln>
            <a:solidFill>
              <a:schemeClr val="accent2">
                <a:alpha val="4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office du tourisme </a:t>
            </a:r>
            <a:r>
              <a:rPr lang="fr-FR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n</a:t>
            </a:r>
            <a:endParaRPr lang="fr-FR" i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21" name="Connecteur droit avec flèche 120"/>
          <p:cNvCxnSpPr>
            <a:stCxn id="120" idx="7"/>
            <a:endCxn id="4" idx="3"/>
          </p:cNvCxnSpPr>
          <p:nvPr/>
        </p:nvCxnSpPr>
        <p:spPr>
          <a:xfrm flipV="1">
            <a:off x="4768290" y="5227993"/>
            <a:ext cx="1228293" cy="291033"/>
          </a:xfrm>
          <a:prstGeom prst="straightConnector1">
            <a:avLst/>
          </a:prstGeom>
          <a:ln w="31750">
            <a:solidFill>
              <a:schemeClr val="accent2">
                <a:alpha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5" name="Organigramme : Disque magnétique 264"/>
          <p:cNvSpPr/>
          <p:nvPr/>
        </p:nvSpPr>
        <p:spPr>
          <a:xfrm>
            <a:off x="8949855" y="4162942"/>
            <a:ext cx="1260931" cy="974044"/>
          </a:xfrm>
          <a:prstGeom prst="flowChartMagneticDisk">
            <a:avLst/>
          </a:prstGeom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Bdd</a:t>
            </a:r>
            <a:r>
              <a:rPr lang="fr-FR" dirty="0" smtClean="0"/>
              <a:t> </a:t>
            </a:r>
            <a:r>
              <a:rPr lang="fr-FR" dirty="0" err="1" smtClean="0"/>
              <a:t>OduS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269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7.40741E-7 L -0.39766 -0.41945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83" y="-20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3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7" dur="indefinite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1" dur="indefinite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5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8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9" dur="indefinite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3" dur="indefinite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6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7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0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1" dur="indefinite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4" dur="indefinite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5" dur="indefinite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78" grpId="0"/>
      <p:bldP spid="79" grpId="0"/>
      <p:bldP spid="80" grpId="0"/>
      <p:bldP spid="81" grpId="0"/>
      <p:bldP spid="82" grpId="0"/>
      <p:bldP spid="26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5734823" y="3791650"/>
            <a:ext cx="1787408" cy="168278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317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 err="1" smtClean="0">
                <a:solidFill>
                  <a:schemeClr val="accent2">
                    <a:lumMod val="75000"/>
                  </a:schemeClr>
                </a:solidFill>
              </a:rPr>
              <a:t>PlateformeApidae</a:t>
            </a:r>
            <a:endParaRPr lang="fr-F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01150" y="1193192"/>
            <a:ext cx="1440000" cy="516835"/>
          </a:xfrm>
          <a:prstGeom prst="rect">
            <a:avLst/>
          </a:prstGeom>
          <a:solidFill>
            <a:schemeClr val="lt1">
              <a:alpha val="25000"/>
            </a:schemeClr>
          </a:solidFill>
          <a:ln>
            <a:solidFill>
              <a:schemeClr val="accent2">
                <a:alpha val="2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C9C1BE"/>
                </a:solidFill>
              </a:rPr>
              <a:t>commerces</a:t>
            </a:r>
            <a:endParaRPr lang="fr-FR" dirty="0">
              <a:solidFill>
                <a:srgbClr val="C9C1B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70513" y="1898870"/>
            <a:ext cx="1440000" cy="516835"/>
          </a:xfrm>
          <a:prstGeom prst="rect">
            <a:avLst/>
          </a:prstGeom>
          <a:solidFill>
            <a:schemeClr val="lt1">
              <a:alpha val="25000"/>
            </a:schemeClr>
          </a:solidFill>
          <a:ln>
            <a:solidFill>
              <a:schemeClr val="accent2">
                <a:alpha val="2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C9C1BE"/>
                </a:solidFill>
              </a:rPr>
              <a:t>stations de ski</a:t>
            </a:r>
            <a:endParaRPr lang="fr-FR" dirty="0">
              <a:solidFill>
                <a:srgbClr val="C9C1B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2008" y="2650268"/>
            <a:ext cx="1440000" cy="516835"/>
          </a:xfrm>
          <a:prstGeom prst="rect">
            <a:avLst/>
          </a:prstGeom>
          <a:solidFill>
            <a:schemeClr val="lt1">
              <a:alpha val="25000"/>
            </a:schemeClr>
          </a:solidFill>
          <a:ln>
            <a:solidFill>
              <a:schemeClr val="accent2">
                <a:alpha val="2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C9C1BE"/>
                </a:solidFill>
              </a:rPr>
              <a:t>…</a:t>
            </a:r>
            <a:endParaRPr lang="fr-FR" dirty="0">
              <a:solidFill>
                <a:srgbClr val="C9C1BE"/>
              </a:solidFill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3155595" y="2800930"/>
            <a:ext cx="1892410" cy="109330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o</a:t>
            </a:r>
            <a:r>
              <a:rPr lang="fr-FR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ffice du tourisme</a:t>
            </a:r>
            <a:endParaRPr lang="fr-FR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9" name="Connecteur droit avec flèche 18"/>
          <p:cNvCxnSpPr>
            <a:stCxn id="17" idx="1"/>
            <a:endCxn id="14" idx="2"/>
          </p:cNvCxnSpPr>
          <p:nvPr/>
        </p:nvCxnSpPr>
        <p:spPr>
          <a:xfrm flipH="1" flipV="1">
            <a:off x="2221150" y="1710027"/>
            <a:ext cx="1211582" cy="1251014"/>
          </a:xfrm>
          <a:prstGeom prst="straightConnector1">
            <a:avLst/>
          </a:prstGeom>
          <a:ln>
            <a:solidFill>
              <a:schemeClr val="accent2">
                <a:alpha val="25000"/>
              </a:schemeClr>
            </a:solidFill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7" idx="1"/>
            <a:endCxn id="15" idx="3"/>
          </p:cNvCxnSpPr>
          <p:nvPr/>
        </p:nvCxnSpPr>
        <p:spPr>
          <a:xfrm flipH="1" flipV="1">
            <a:off x="2010513" y="2157288"/>
            <a:ext cx="1422219" cy="803753"/>
          </a:xfrm>
          <a:prstGeom prst="straightConnector1">
            <a:avLst/>
          </a:prstGeom>
          <a:ln>
            <a:solidFill>
              <a:schemeClr val="accent2">
                <a:alpha val="25000"/>
              </a:schemeClr>
            </a:solidFill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17" idx="1"/>
            <a:endCxn id="16" idx="3"/>
          </p:cNvCxnSpPr>
          <p:nvPr/>
        </p:nvCxnSpPr>
        <p:spPr>
          <a:xfrm flipH="1" flipV="1">
            <a:off x="1662008" y="2908686"/>
            <a:ext cx="1770724" cy="52355"/>
          </a:xfrm>
          <a:prstGeom prst="straightConnector1">
            <a:avLst/>
          </a:prstGeom>
          <a:ln>
            <a:solidFill>
              <a:schemeClr val="accent2">
                <a:alpha val="25000"/>
              </a:schemeClr>
            </a:solidFill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2495943" y="559076"/>
            <a:ext cx="1440000" cy="51683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2"/>
                </a:solidFill>
              </a:rPr>
              <a:t>a</a:t>
            </a:r>
            <a:r>
              <a:rPr lang="fr-FR" dirty="0" smtClean="0">
                <a:solidFill>
                  <a:schemeClr val="accent2"/>
                </a:solidFill>
              </a:rPr>
              <a:t>cteurs culturels</a:t>
            </a:r>
            <a:endParaRPr lang="fr-FR" dirty="0">
              <a:solidFill>
                <a:schemeClr val="accent2"/>
              </a:solidFill>
            </a:endParaRPr>
          </a:p>
        </p:txBody>
      </p:sp>
      <p:cxnSp>
        <p:nvCxnSpPr>
          <p:cNvPr id="37" name="Connecteur droit avec flèche 36"/>
          <p:cNvCxnSpPr>
            <a:stCxn id="17" idx="5"/>
            <a:endCxn id="4" idx="1"/>
          </p:cNvCxnSpPr>
          <p:nvPr/>
        </p:nvCxnSpPr>
        <p:spPr>
          <a:xfrm>
            <a:off x="4770868" y="3734124"/>
            <a:ext cx="1225715" cy="303963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4" name="Organigramme : Disque magnétique 53"/>
          <p:cNvSpPr/>
          <p:nvPr/>
        </p:nvSpPr>
        <p:spPr>
          <a:xfrm>
            <a:off x="4101800" y="1295400"/>
            <a:ext cx="1260931" cy="974044"/>
          </a:xfrm>
          <a:prstGeom prst="flowChartMagneticDisk">
            <a:avLst/>
          </a:prstGeom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Bdd</a:t>
            </a:r>
            <a:r>
              <a:rPr lang="fr-FR" dirty="0" smtClean="0"/>
              <a:t> </a:t>
            </a:r>
            <a:r>
              <a:rPr lang="fr-FR" dirty="0" err="1" smtClean="0"/>
              <a:t>OduS</a:t>
            </a:r>
            <a:endParaRPr lang="fr-FR" dirty="0"/>
          </a:p>
        </p:txBody>
      </p:sp>
      <p:cxnSp>
        <p:nvCxnSpPr>
          <p:cNvPr id="56" name="Connecteur droit avec flèche 55"/>
          <p:cNvCxnSpPr>
            <a:stCxn id="29" idx="3"/>
            <a:endCxn id="54" idx="1"/>
          </p:cNvCxnSpPr>
          <p:nvPr/>
        </p:nvCxnSpPr>
        <p:spPr>
          <a:xfrm>
            <a:off x="3935943" y="817494"/>
            <a:ext cx="796323" cy="47790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9" name="Connecteur droit avec flèche 58"/>
          <p:cNvCxnSpPr>
            <a:stCxn id="54" idx="3"/>
            <a:endCxn id="4" idx="0"/>
          </p:cNvCxnSpPr>
          <p:nvPr/>
        </p:nvCxnSpPr>
        <p:spPr>
          <a:xfrm>
            <a:off x="4732266" y="2269444"/>
            <a:ext cx="1896261" cy="152220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79" name="ZoneTexte 78"/>
          <p:cNvSpPr txBox="1"/>
          <p:nvPr/>
        </p:nvSpPr>
        <p:spPr>
          <a:xfrm>
            <a:off x="2689915" y="1843413"/>
            <a:ext cx="266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C9C1BE"/>
                </a:solidFill>
              </a:rPr>
              <a:t>?</a:t>
            </a:r>
            <a:endParaRPr lang="fr-FR" dirty="0">
              <a:solidFill>
                <a:srgbClr val="C9C1BE"/>
              </a:solidFill>
            </a:endParaRPr>
          </a:p>
        </p:txBody>
      </p:sp>
      <p:sp>
        <p:nvSpPr>
          <p:cNvPr id="80" name="ZoneTexte 79"/>
          <p:cNvSpPr txBox="1"/>
          <p:nvPr/>
        </p:nvSpPr>
        <p:spPr>
          <a:xfrm>
            <a:off x="2443913" y="2131110"/>
            <a:ext cx="266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C9C1BE"/>
                </a:solidFill>
              </a:rPr>
              <a:t>?</a:t>
            </a:r>
            <a:endParaRPr lang="fr-FR" dirty="0">
              <a:solidFill>
                <a:srgbClr val="C9C1BE"/>
              </a:solidFill>
            </a:endParaRPr>
          </a:p>
        </p:txBody>
      </p:sp>
      <p:sp>
        <p:nvSpPr>
          <p:cNvPr id="81" name="ZoneTexte 80"/>
          <p:cNvSpPr txBox="1"/>
          <p:nvPr/>
        </p:nvSpPr>
        <p:spPr>
          <a:xfrm>
            <a:off x="2249562" y="2629651"/>
            <a:ext cx="266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C9C1BE"/>
                </a:solidFill>
              </a:rPr>
              <a:t>?</a:t>
            </a:r>
            <a:endParaRPr lang="fr-FR" dirty="0">
              <a:solidFill>
                <a:srgbClr val="C9C1BE"/>
              </a:solidFill>
            </a:endParaRPr>
          </a:p>
        </p:txBody>
      </p:sp>
      <p:cxnSp>
        <p:nvCxnSpPr>
          <p:cNvPr id="83" name="Connecteur droit avec flèche 82"/>
          <p:cNvCxnSpPr>
            <a:stCxn id="54" idx="4"/>
            <a:endCxn id="89" idx="1"/>
          </p:cNvCxnSpPr>
          <p:nvPr/>
        </p:nvCxnSpPr>
        <p:spPr>
          <a:xfrm flipV="1">
            <a:off x="5362731" y="503280"/>
            <a:ext cx="1333313" cy="1279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6" name="Connecteur droit avec flèche 85"/>
          <p:cNvCxnSpPr>
            <a:stCxn id="54" idx="4"/>
            <a:endCxn id="92" idx="1"/>
          </p:cNvCxnSpPr>
          <p:nvPr/>
        </p:nvCxnSpPr>
        <p:spPr>
          <a:xfrm flipV="1">
            <a:off x="5362731" y="1415214"/>
            <a:ext cx="1346772" cy="367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9" name="Rectangle à coins arrondis 88"/>
          <p:cNvSpPr/>
          <p:nvPr/>
        </p:nvSpPr>
        <p:spPr>
          <a:xfrm>
            <a:off x="6696044" y="172747"/>
            <a:ext cx="3534371" cy="661065"/>
          </a:xfrm>
          <a:prstGeom prst="roundRect">
            <a:avLst/>
          </a:prstGeom>
          <a:ln w="6350">
            <a:solidFill>
              <a:schemeClr val="accent3"/>
            </a:solidFill>
          </a:ln>
          <a:effectLst>
            <a:outerShdw blurRad="50800" dist="50800" dir="18000000" algn="ctr" rotWithShape="0">
              <a:schemeClr val="bg1">
                <a:lumMod val="5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Sites d’information locales :</a:t>
            </a:r>
            <a:br>
              <a:rPr lang="fr-FR" dirty="0" smtClean="0"/>
            </a:br>
            <a:r>
              <a:rPr lang="fr-FR" sz="1400" dirty="0" smtClean="0"/>
              <a:t>ledauphine.com, lepetitoiseau.fr…</a:t>
            </a:r>
          </a:p>
        </p:txBody>
      </p:sp>
      <p:sp>
        <p:nvSpPr>
          <p:cNvPr id="92" name="Rectangle à coins arrondis 91"/>
          <p:cNvSpPr/>
          <p:nvPr/>
        </p:nvSpPr>
        <p:spPr>
          <a:xfrm>
            <a:off x="6709503" y="1119202"/>
            <a:ext cx="3520912" cy="592024"/>
          </a:xfrm>
          <a:prstGeom prst="roundRect">
            <a:avLst/>
          </a:prstGeom>
          <a:ln w="6350">
            <a:solidFill>
              <a:schemeClr val="accent3"/>
            </a:solidFill>
          </a:ln>
          <a:effectLst>
            <a:outerShdw blurRad="50800" dist="50800" dir="18000000" algn="ctr" rotWithShape="0">
              <a:schemeClr val="bg1">
                <a:lumMod val="5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Sites d’information spécialisée : </a:t>
            </a:r>
            <a:r>
              <a:rPr lang="fr-FR" sz="1400" dirty="0" smtClean="0"/>
              <a:t>theatrecontemporain.net, infoconcert.com…</a:t>
            </a:r>
          </a:p>
        </p:txBody>
      </p:sp>
      <p:sp>
        <p:nvSpPr>
          <p:cNvPr id="95" name="Rectangle à coins arrondis 94"/>
          <p:cNvSpPr/>
          <p:nvPr/>
        </p:nvSpPr>
        <p:spPr>
          <a:xfrm>
            <a:off x="6709503" y="1881905"/>
            <a:ext cx="3520912" cy="358112"/>
          </a:xfrm>
          <a:prstGeom prst="roundRect">
            <a:avLst/>
          </a:prstGeom>
          <a:ln w="6350">
            <a:solidFill>
              <a:schemeClr val="accent3"/>
            </a:solidFill>
          </a:ln>
          <a:effectLst>
            <a:outerShdw blurRad="50800" dist="50800" dir="18000000" algn="ctr" rotWithShape="0">
              <a:schemeClr val="bg1">
                <a:lumMod val="5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mailings presse papier</a:t>
            </a:r>
          </a:p>
        </p:txBody>
      </p:sp>
      <p:cxnSp>
        <p:nvCxnSpPr>
          <p:cNvPr id="96" name="Connecteur droit avec flèche 95"/>
          <p:cNvCxnSpPr>
            <a:stCxn id="54" idx="4"/>
            <a:endCxn id="95" idx="1"/>
          </p:cNvCxnSpPr>
          <p:nvPr/>
        </p:nvCxnSpPr>
        <p:spPr>
          <a:xfrm>
            <a:off x="5362731" y="1782422"/>
            <a:ext cx="1346772" cy="2785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13" name="Ellipse 112"/>
          <p:cNvSpPr/>
          <p:nvPr/>
        </p:nvSpPr>
        <p:spPr>
          <a:xfrm>
            <a:off x="2495943" y="4086388"/>
            <a:ext cx="1892410" cy="1093305"/>
          </a:xfrm>
          <a:prstGeom prst="ellipse">
            <a:avLst/>
          </a:prstGeom>
          <a:solidFill>
            <a:schemeClr val="accent2">
              <a:alpha val="40000"/>
            </a:schemeClr>
          </a:solidFill>
          <a:ln>
            <a:solidFill>
              <a:schemeClr val="accent2">
                <a:alpha val="4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office du tourisme </a:t>
            </a:r>
            <a:r>
              <a:rPr lang="fr-FR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2</a:t>
            </a:r>
            <a:endParaRPr lang="fr-FR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14" name="Connecteur droit avec flèche 113"/>
          <p:cNvCxnSpPr>
            <a:stCxn id="113" idx="6"/>
            <a:endCxn id="4" idx="2"/>
          </p:cNvCxnSpPr>
          <p:nvPr/>
        </p:nvCxnSpPr>
        <p:spPr>
          <a:xfrm flipV="1">
            <a:off x="4388353" y="4633040"/>
            <a:ext cx="1346470" cy="1"/>
          </a:xfrm>
          <a:prstGeom prst="straightConnector1">
            <a:avLst/>
          </a:prstGeom>
          <a:ln w="31750">
            <a:solidFill>
              <a:schemeClr val="accent2">
                <a:alpha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0" name="Ellipse 119"/>
          <p:cNvSpPr/>
          <p:nvPr/>
        </p:nvSpPr>
        <p:spPr>
          <a:xfrm>
            <a:off x="3153017" y="5358915"/>
            <a:ext cx="1892410" cy="1093305"/>
          </a:xfrm>
          <a:prstGeom prst="ellipse">
            <a:avLst/>
          </a:prstGeom>
          <a:solidFill>
            <a:schemeClr val="accent2">
              <a:alpha val="40000"/>
            </a:schemeClr>
          </a:solidFill>
          <a:ln>
            <a:solidFill>
              <a:schemeClr val="accent2">
                <a:alpha val="4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office du tourisme </a:t>
            </a:r>
            <a:r>
              <a:rPr lang="fr-FR" i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n</a:t>
            </a:r>
            <a:endParaRPr lang="fr-FR" i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21" name="Connecteur droit avec flèche 120"/>
          <p:cNvCxnSpPr>
            <a:stCxn id="120" idx="7"/>
            <a:endCxn id="4" idx="3"/>
          </p:cNvCxnSpPr>
          <p:nvPr/>
        </p:nvCxnSpPr>
        <p:spPr>
          <a:xfrm flipV="1">
            <a:off x="4768290" y="5227993"/>
            <a:ext cx="1228293" cy="291033"/>
          </a:xfrm>
          <a:prstGeom prst="straightConnector1">
            <a:avLst/>
          </a:prstGeom>
          <a:ln w="31750">
            <a:solidFill>
              <a:schemeClr val="accent2">
                <a:alpha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0" name="Connecteur droit avec flèche 149"/>
          <p:cNvCxnSpPr>
            <a:stCxn id="54" idx="4"/>
            <a:endCxn id="154" idx="1"/>
          </p:cNvCxnSpPr>
          <p:nvPr/>
        </p:nvCxnSpPr>
        <p:spPr>
          <a:xfrm>
            <a:off x="5362731" y="1782422"/>
            <a:ext cx="1333314" cy="8163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54" name="Rectangle à coins arrondis 153"/>
          <p:cNvSpPr/>
          <p:nvPr/>
        </p:nvSpPr>
        <p:spPr>
          <a:xfrm>
            <a:off x="6696045" y="2419707"/>
            <a:ext cx="3534370" cy="358112"/>
          </a:xfrm>
          <a:prstGeom prst="roundRect">
            <a:avLst/>
          </a:prstGeom>
          <a:ln w="6350">
            <a:solidFill>
              <a:schemeClr val="accent3"/>
            </a:solidFill>
          </a:ln>
          <a:effectLst>
            <a:outerShdw blurRad="50800" dist="50800" dir="18000000" algn="ctr" rotWithShape="0">
              <a:schemeClr val="bg1">
                <a:lumMod val="50000"/>
              </a:scheme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870402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92" grpId="0" animBg="1"/>
      <p:bldP spid="95" grpId="0" animBg="1"/>
      <p:bldP spid="15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Séminaire (S)FR Agorantic - 7 décembre 2016. Eloi Flesch</a:t>
            </a:r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04850" y="1428750"/>
            <a:ext cx="81153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/>
              <a:t>Observer de l’intérieur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de la collecte à la production automatisée de la donnée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s’insérer dans le flux communicationnel : participer au projet culturel du territoire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un modèle emprunté à l’économie du numérique (et du tout participatif)</a:t>
            </a:r>
          </a:p>
          <a:p>
            <a:endParaRPr lang="fr-FR" dirty="0" smtClean="0"/>
          </a:p>
          <a:p>
            <a:r>
              <a:rPr lang="fr-FR" u="sng" dirty="0" smtClean="0"/>
              <a:t>Avantages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automatiser la production de donnée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une donnée de qualité (formats adaptés)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peut s’étendre à d’autres territoires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33400" y="447675"/>
            <a:ext cx="7505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>
                <a:solidFill>
                  <a:schemeClr val="accent2">
                    <a:lumMod val="75000"/>
                  </a:schemeClr>
                </a:solidFill>
              </a:rPr>
              <a:t>Méthode 1 : enregistrer l’offre</a:t>
            </a:r>
            <a:endParaRPr lang="fr-FR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1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2508</TotalTime>
  <Words>506</Words>
  <Application>Microsoft Office PowerPoint</Application>
  <PresentationFormat>Grand écran</PresentationFormat>
  <Paragraphs>150</Paragraphs>
  <Slides>13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eloi</dc:creator>
  <cp:lastModifiedBy>Claire BLUSZTAJN</cp:lastModifiedBy>
  <cp:revision>52</cp:revision>
  <dcterms:created xsi:type="dcterms:W3CDTF">2016-12-05T13:43:08Z</dcterms:created>
  <dcterms:modified xsi:type="dcterms:W3CDTF">2016-12-07T07:39:06Z</dcterms:modified>
</cp:coreProperties>
</file>