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70" r:id="rId7"/>
    <p:sldId id="271" r:id="rId8"/>
    <p:sldId id="262" r:id="rId9"/>
    <p:sldId id="258" r:id="rId10"/>
    <p:sldId id="259" r:id="rId11"/>
    <p:sldId id="261" r:id="rId12"/>
    <p:sldId id="269" r:id="rId13"/>
    <p:sldId id="264" r:id="rId14"/>
    <p:sldId id="263" r:id="rId15"/>
    <p:sldId id="26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E6D2-9498-41A8-99AC-7734F59F2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7CA3-173E-40EC-80A7-ACB27A24F43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712968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Equipe « culture et </a:t>
            </a:r>
            <a:br>
              <a:rPr lang="fr-FR" dirty="0" smtClean="0"/>
            </a:br>
            <a:r>
              <a:rPr lang="fr-FR" dirty="0" smtClean="0"/>
              <a:t>communication » du CNE</a:t>
            </a:r>
            <a:endParaRPr lang="fr-FR" dirty="0"/>
          </a:p>
        </p:txBody>
      </p: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5131"/>
          <a:stretch>
            <a:fillRect/>
          </a:stretch>
        </p:blipFill>
        <p:spPr bwMode="auto">
          <a:xfrm>
            <a:off x="2555776" y="476672"/>
            <a:ext cx="3029551" cy="1440160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915903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Comparaison DGF - contrats</a:t>
            </a:r>
            <a:endParaRPr lang="fr-FR" dirty="0"/>
          </a:p>
        </p:txBody>
      </p:sp>
      <p:pic>
        <p:nvPicPr>
          <p:cNvPr id="16386" name="Picture 2" descr="C:\Users\ECC\Downloads\Chart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14766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ECC\Downloads\ChartGo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176464" cy="348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rme libre 8"/>
          <p:cNvSpPr/>
          <p:nvPr/>
        </p:nvSpPr>
        <p:spPr>
          <a:xfrm>
            <a:off x="5221995" y="2820318"/>
            <a:ext cx="3525398" cy="1382617"/>
          </a:xfrm>
          <a:custGeom>
            <a:avLst/>
            <a:gdLst>
              <a:gd name="connsiteX0" fmla="*/ 0 w 3525398"/>
              <a:gd name="connsiteY0" fmla="*/ 815248 h 1382617"/>
              <a:gd name="connsiteX1" fmla="*/ 1487277 w 3525398"/>
              <a:gd name="connsiteY1" fmla="*/ 1277957 h 1382617"/>
              <a:gd name="connsiteX2" fmla="*/ 3227942 w 3525398"/>
              <a:gd name="connsiteY2" fmla="*/ 187287 h 1382617"/>
              <a:gd name="connsiteX3" fmla="*/ 3272010 w 3525398"/>
              <a:gd name="connsiteY3" fmla="*/ 154236 h 13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5398" h="1382617">
                <a:moveTo>
                  <a:pt x="0" y="815248"/>
                </a:moveTo>
                <a:cubicBezTo>
                  <a:pt x="474643" y="1098932"/>
                  <a:pt x="949287" y="1382617"/>
                  <a:pt x="1487277" y="1277957"/>
                </a:cubicBezTo>
                <a:cubicBezTo>
                  <a:pt x="2025267" y="1173297"/>
                  <a:pt x="2930487" y="374574"/>
                  <a:pt x="3227942" y="187287"/>
                </a:cubicBezTo>
                <a:cubicBezTo>
                  <a:pt x="3525398" y="0"/>
                  <a:pt x="3398704" y="77118"/>
                  <a:pt x="3272010" y="1542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782198" y="2842352"/>
            <a:ext cx="3382178" cy="1413831"/>
          </a:xfrm>
          <a:custGeom>
            <a:avLst/>
            <a:gdLst>
              <a:gd name="connsiteX0" fmla="*/ 0 w 3382178"/>
              <a:gd name="connsiteY0" fmla="*/ 0 h 1413831"/>
              <a:gd name="connsiteX1" fmla="*/ 1608462 w 3382178"/>
              <a:gd name="connsiteY1" fmla="*/ 1200838 h 1413831"/>
              <a:gd name="connsiteX2" fmla="*/ 3382178 w 3382178"/>
              <a:gd name="connsiteY2" fmla="*/ 1277956 h 1413831"/>
              <a:gd name="connsiteX3" fmla="*/ 3382178 w 3382178"/>
              <a:gd name="connsiteY3" fmla="*/ 1277956 h 141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2178" h="1413831">
                <a:moveTo>
                  <a:pt x="0" y="0"/>
                </a:moveTo>
                <a:cubicBezTo>
                  <a:pt x="522383" y="493922"/>
                  <a:pt x="1044766" y="987845"/>
                  <a:pt x="1608462" y="1200838"/>
                </a:cubicBezTo>
                <a:cubicBezTo>
                  <a:pt x="2172158" y="1413831"/>
                  <a:pt x="3382178" y="1277956"/>
                  <a:pt x="3382178" y="1277956"/>
                </a:cubicBezTo>
                <a:lnTo>
                  <a:pt x="3382178" y="127795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Volume de projets portés annuellement</a:t>
            </a:r>
            <a:endParaRPr lang="fr-FR" dirty="0"/>
          </a:p>
        </p:txBody>
      </p:sp>
      <p:pic>
        <p:nvPicPr>
          <p:cNvPr id="19461" name="Picture 5" descr="C:\Users\ECC\Downloads\ChartGo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328592" cy="4440493"/>
          </a:xfrm>
          <a:prstGeom prst="rect">
            <a:avLst/>
          </a:prstGeom>
          <a:noFill/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476" y="1628801"/>
            <a:ext cx="292900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6086178" cy="307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L’analyse quantitative et qualitative comme outils de nos 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402647" cy="151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6419850" cy="209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Nos souhaits de collaboration dans </a:t>
            </a:r>
            <a:r>
              <a:rPr lang="fr-FR" sz="3600" b="1" dirty="0" err="1" smtClean="0">
                <a:solidFill>
                  <a:srgbClr val="7030A0"/>
                </a:solidFill>
              </a:rPr>
              <a:t>Agorantic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96855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Automatiser le </a:t>
            </a:r>
            <a:r>
              <a:rPr lang="fr-FR" u="sng" dirty="0" smtClean="0"/>
              <a:t>traitement de corpus </a:t>
            </a:r>
            <a:r>
              <a:rPr lang="fr-FR" dirty="0" smtClean="0"/>
              <a:t>de données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u="sng" dirty="0" smtClean="0"/>
              <a:t>Extractions de données </a:t>
            </a:r>
            <a:r>
              <a:rPr lang="fr-FR" dirty="0" smtClean="0"/>
              <a:t>(</a:t>
            </a:r>
            <a:r>
              <a:rPr lang="fr-FR" dirty="0" err="1" smtClean="0"/>
              <a:t>tweets</a:t>
            </a:r>
            <a:r>
              <a:rPr lang="fr-FR" dirty="0" smtClean="0"/>
              <a:t>, messages courts) et </a:t>
            </a:r>
            <a:r>
              <a:rPr lang="fr-FR" dirty="0" err="1" smtClean="0"/>
              <a:t>recontextualisation</a:t>
            </a:r>
            <a:r>
              <a:rPr lang="fr-FR" dirty="0" smtClean="0"/>
              <a:t> (univers lexicaux)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Suivi de </a:t>
            </a:r>
            <a:r>
              <a:rPr lang="fr-FR" u="sng" dirty="0" smtClean="0"/>
              <a:t>parcours de visiteurs </a:t>
            </a:r>
            <a:r>
              <a:rPr lang="fr-FR" dirty="0" smtClean="0"/>
              <a:t>/ spectateurs (« carrières » de festivaliers, spectateurs, etc.)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Développement d’</a:t>
            </a:r>
            <a:r>
              <a:rPr lang="fr-FR" u="sng" dirty="0" smtClean="0"/>
              <a:t>applications mobiles </a:t>
            </a:r>
            <a:r>
              <a:rPr lang="fr-FR" dirty="0" smtClean="0"/>
              <a:t>autour de la culture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Economie des industries culturelles et créatives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Incubation de projets d’interface technologique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Réseau CREAMED : Art, Culture, Patrimoine &amp; Industries Créatives</a:t>
            </a:r>
            <a:endParaRPr lang="fr-FR" dirty="0"/>
          </a:p>
          <a:p>
            <a:r>
              <a:rPr lang="fr-FR" i="1" dirty="0"/>
              <a:t>Du pôle de recherche I3M au projet de Groupement d'Intérêt Scientifique </a:t>
            </a:r>
            <a:r>
              <a:rPr lang="fr-FR" i="1" dirty="0" smtClean="0"/>
              <a:t>régional</a:t>
            </a:r>
          </a:p>
          <a:p>
            <a:r>
              <a:rPr lang="fr-FR" i="1" dirty="0" smtClean="0"/>
              <a:t>H 2020</a:t>
            </a:r>
          </a:p>
          <a:p>
            <a:r>
              <a:rPr lang="fr-FR" i="1" dirty="0" smtClean="0"/>
              <a:t>ANR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Dates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55576" y="1397000"/>
          <a:ext cx="7848872" cy="43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98"/>
                <a:gridCol w="6242274"/>
              </a:tblGrid>
              <a:tr h="4087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8753">
                <a:tc>
                  <a:txBody>
                    <a:bodyPr/>
                    <a:lstStyle/>
                    <a:p>
                      <a:r>
                        <a:rPr lang="fr-FR" dirty="0" smtClean="0"/>
                        <a:t>1990-95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Equipe de recherche en information et communication </a:t>
                      </a:r>
                      <a:endParaRPr lang="fr-FR" dirty="0"/>
                    </a:p>
                  </a:txBody>
                  <a:tcPr/>
                </a:tc>
              </a:tr>
              <a:tr h="854454">
                <a:tc>
                  <a:txBody>
                    <a:bodyPr/>
                    <a:lstStyle/>
                    <a:p>
                      <a:r>
                        <a:rPr lang="fr-FR" dirty="0" smtClean="0"/>
                        <a:t>1995-2000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CRIPC, Centre de recherche sur les Institutions et les publics de la culture Université d’Avignon (</a:t>
                      </a:r>
                      <a:r>
                        <a:rPr lang="fr-FR" dirty="0" err="1" smtClean="0"/>
                        <a:t>dir</a:t>
                      </a:r>
                      <a:r>
                        <a:rPr lang="fr-FR" dirty="0" smtClean="0"/>
                        <a:t>. </a:t>
                      </a:r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D. Jacobi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1612616">
                <a:tc>
                  <a:txBody>
                    <a:bodyPr/>
                    <a:lstStyle/>
                    <a:p>
                      <a:r>
                        <a:rPr lang="fr-FR" dirty="0" smtClean="0"/>
                        <a:t>2000 -2010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laboratoire  « culture et communication » créé par fusion du CRIPC et du CÉREM Centre d’Étude et de Recherche sur les Expositions et les Musées, créé en 1992 par Jean </a:t>
                      </a:r>
                      <a:r>
                        <a:rPr lang="fr-FR" dirty="0" err="1" smtClean="0"/>
                        <a:t>Davallon</a:t>
                      </a:r>
                      <a:r>
                        <a:rPr lang="fr-FR" dirty="0" smtClean="0"/>
                        <a:t> à l’Université Jean Monnet, Saint-Étienne)  (</a:t>
                      </a:r>
                      <a:r>
                        <a:rPr lang="fr-FR" dirty="0" err="1" smtClean="0"/>
                        <a:t>dir</a:t>
                      </a:r>
                      <a:r>
                        <a:rPr lang="fr-FR" dirty="0" smtClean="0"/>
                        <a:t>. D. Jacobi 2000-2005 puis </a:t>
                      </a:r>
                      <a:r>
                        <a:rPr lang="fr-FR" b="1" dirty="0" err="1" smtClean="0">
                          <a:solidFill>
                            <a:srgbClr val="0070C0"/>
                          </a:solidFill>
                        </a:rPr>
                        <a:t>J.Davallon</a:t>
                      </a:r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2005-2010</a:t>
                      </a:r>
                      <a:r>
                        <a:rPr lang="fr-FR" dirty="0" smtClean="0"/>
                        <a:t>) </a:t>
                      </a:r>
                      <a:endParaRPr lang="fr-FR" dirty="0"/>
                    </a:p>
                  </a:txBody>
                  <a:tcPr/>
                </a:tc>
              </a:tr>
              <a:tr h="408753">
                <a:tc>
                  <a:txBody>
                    <a:bodyPr/>
                    <a:lstStyle/>
                    <a:p>
                      <a:r>
                        <a:rPr lang="fr-FR" dirty="0" smtClean="0"/>
                        <a:t>2010-12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Association avec le SHADYC CNRS-</a:t>
                      </a:r>
                      <a:r>
                        <a:rPr lang="fr-FR" dirty="0" err="1" smtClean="0"/>
                        <a:t>Ehess</a:t>
                      </a:r>
                      <a:r>
                        <a:rPr lang="fr-FR" dirty="0" smtClean="0"/>
                        <a:t> Marseille </a:t>
                      </a:r>
                      <a:endParaRPr lang="fr-FR" dirty="0"/>
                    </a:p>
                  </a:txBody>
                  <a:tcPr/>
                </a:tc>
              </a:tr>
              <a:tr h="705519">
                <a:tc>
                  <a:txBody>
                    <a:bodyPr/>
                    <a:lstStyle/>
                    <a:p>
                      <a:r>
                        <a:rPr lang="fr-FR" dirty="0" smtClean="0"/>
                        <a:t>2013-2017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Equipe « culture et communication »  du Centre Norbert Elias </a:t>
                      </a:r>
                      <a:r>
                        <a:rPr lang="fr-FR" sz="1200" dirty="0" smtClean="0"/>
                        <a:t>UMR CNRS EHESS UAPV AMU 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dir</a:t>
                      </a:r>
                      <a:r>
                        <a:rPr lang="fr-FR" dirty="0" smtClean="0"/>
                        <a:t>. </a:t>
                      </a:r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F. </a:t>
                      </a:r>
                      <a:r>
                        <a:rPr lang="fr-FR" b="1" dirty="0" err="1" smtClean="0">
                          <a:solidFill>
                            <a:srgbClr val="0070C0"/>
                          </a:solidFill>
                        </a:rPr>
                        <a:t>Gimello</a:t>
                      </a:r>
                      <a:r>
                        <a:rPr lang="fr-FR" dirty="0" smtClean="0"/>
                        <a:t>)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29793"/>
          <a:stretch>
            <a:fillRect/>
          </a:stretch>
        </p:blipFill>
        <p:spPr bwMode="auto">
          <a:xfrm>
            <a:off x="367258" y="260648"/>
            <a:ext cx="877674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3528392" cy="1143000"/>
          </a:xfrm>
        </p:spPr>
        <p:txBody>
          <a:bodyPr>
            <a:noAutofit/>
          </a:bodyPr>
          <a:lstStyle/>
          <a:p>
            <a:r>
              <a:rPr lang="fr-FR" sz="2800" dirty="0" smtClean="0"/>
              <a:t>Discipline  des 17 EC : 71° section CNU</a:t>
            </a: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660232" y="3717032"/>
            <a:ext cx="208823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211960" y="3933056"/>
            <a:ext cx="216024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objets des SIC (sciences de l’information et de la communication)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554" name="AutoShape 2" descr="DirSI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65639" cy="454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12776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structure de base de la carte est </a:t>
            </a:r>
            <a:r>
              <a:rPr lang="fr-FR" dirty="0" smtClean="0"/>
              <a:t>construite </a:t>
            </a:r>
            <a:r>
              <a:rPr lang="fr-FR" dirty="0"/>
              <a:t>sur une structure de graphe où sont croisés les 55 laboratoire et les 286 mots-clés.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58674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85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49" y="548680"/>
            <a:ext cx="873566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717930" cy="425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484784"/>
            <a:ext cx="346935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528392" cy="220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/>
              <a:t>Expertise de l’équipe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fr-FR" dirty="0" smtClean="0"/>
              <a:t>effectifs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3568" y="1412776"/>
          <a:ext cx="1606598" cy="268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98"/>
              </a:tblGrid>
              <a:tr h="373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3855">
                <a:tc>
                  <a:txBody>
                    <a:bodyPr/>
                    <a:lstStyle/>
                    <a:p>
                      <a:r>
                        <a:rPr lang="fr-FR" dirty="0" smtClean="0"/>
                        <a:t>4 PR</a:t>
                      </a:r>
                      <a:endParaRPr lang="fr-FR" dirty="0"/>
                    </a:p>
                  </a:txBody>
                  <a:tcPr/>
                </a:tc>
              </a:tr>
              <a:tr h="386342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0" dirty="0" smtClean="0"/>
                        <a:t> PAST</a:t>
                      </a:r>
                      <a:endParaRPr lang="fr-FR" dirty="0"/>
                    </a:p>
                  </a:txBody>
                  <a:tcPr/>
                </a:tc>
              </a:tr>
              <a:tr h="526881">
                <a:tc>
                  <a:txBody>
                    <a:bodyPr/>
                    <a:lstStyle/>
                    <a:p>
                      <a:r>
                        <a:rPr lang="fr-FR" dirty="0" smtClean="0"/>
                        <a:t>13 MCF</a:t>
                      </a:r>
                      <a:endParaRPr lang="fr-FR" dirty="0"/>
                    </a:p>
                  </a:txBody>
                  <a:tcPr/>
                </a:tc>
              </a:tr>
              <a:tr h="373855">
                <a:tc>
                  <a:txBody>
                    <a:bodyPr/>
                    <a:lstStyle/>
                    <a:p>
                      <a:r>
                        <a:rPr lang="fr-FR" dirty="0" smtClean="0"/>
                        <a:t>25 doctorants</a:t>
                      </a:r>
                      <a:endParaRPr lang="fr-FR" dirty="0"/>
                    </a:p>
                  </a:txBody>
                  <a:tcPr/>
                </a:tc>
              </a:tr>
              <a:tr h="645284">
                <a:tc>
                  <a:txBody>
                    <a:bodyPr/>
                    <a:lstStyle/>
                    <a:p>
                      <a:r>
                        <a:rPr lang="fr-FR" dirty="0" smtClean="0"/>
                        <a:t>1 technicien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3779912" y="188640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Budget consolidé</a:t>
            </a:r>
          </a:p>
        </p:txBody>
      </p:sp>
      <p:pic>
        <p:nvPicPr>
          <p:cNvPr id="15363" name="Picture 3" descr="C:\Users\ECC\Downloads\ChartGo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5715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172</Words>
  <Application>Microsoft Office PowerPoint</Application>
  <PresentationFormat>Affichage à l'écran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Equipe « culture et  communication » du CNE</vt:lpstr>
      <vt:lpstr>Dates</vt:lpstr>
      <vt:lpstr>Discipline  des 17 EC : 71° section CNU</vt:lpstr>
      <vt:lpstr>Les objets des SIC (sciences de l’information et de la communication)</vt:lpstr>
      <vt:lpstr>Diapositive 5</vt:lpstr>
      <vt:lpstr>Diapositive 6</vt:lpstr>
      <vt:lpstr>Diapositive 7</vt:lpstr>
      <vt:lpstr>Expertise de l’équipe</vt:lpstr>
      <vt:lpstr>effectifs</vt:lpstr>
      <vt:lpstr>Comparaison DGF - contrats</vt:lpstr>
      <vt:lpstr>Volume de projets portés annuellement</vt:lpstr>
      <vt:lpstr>partenaires</vt:lpstr>
      <vt:lpstr>L’analyse quantitative et qualitative comme outils de nos formations</vt:lpstr>
      <vt:lpstr>Nos souhaits de collaboration dans Agorantic</vt:lpstr>
      <vt:lpstr>Les projets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 culture et communication</dc:title>
  <dc:creator>ECC</dc:creator>
  <cp:lastModifiedBy>  </cp:lastModifiedBy>
  <cp:revision>18</cp:revision>
  <dcterms:created xsi:type="dcterms:W3CDTF">2016-12-07T10:57:14Z</dcterms:created>
  <dcterms:modified xsi:type="dcterms:W3CDTF">2016-12-07T12:25:48Z</dcterms:modified>
</cp:coreProperties>
</file>