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4"/>
  </p:sldMasterIdLst>
  <p:sldIdLst>
    <p:sldId id="256" r:id="rId5"/>
    <p:sldId id="266" r:id="rId6"/>
    <p:sldId id="257" r:id="rId7"/>
    <p:sldId id="259" r:id="rId8"/>
    <p:sldId id="258" r:id="rId9"/>
    <p:sldId id="260" r:id="rId10"/>
    <p:sldId id="261" r:id="rId11"/>
    <p:sldId id="262" r:id="rId12"/>
    <p:sldId id="267" r:id="rId13"/>
    <p:sldId id="264" r:id="rId14"/>
    <p:sldId id="268" r:id="rId15"/>
    <p:sldId id="269" r:id="rId16"/>
    <p:sldId id="265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5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12/2/2024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‹N°›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83873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04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51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3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71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905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80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51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93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41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1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12/2/2024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‹N°›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9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A0C162-5E50-AAEF-3546-4F98AB161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724"/>
            <a:ext cx="6842758" cy="4413996"/>
          </a:xfrm>
        </p:spPr>
        <p:txBody>
          <a:bodyPr anchor="ctr">
            <a:normAutofit/>
          </a:bodyPr>
          <a:lstStyle/>
          <a:p>
            <a:r>
              <a:rPr lang="fr-FR" sz="4400" dirty="0"/>
              <a:t>ENJEUX </a:t>
            </a:r>
            <a:br>
              <a:rPr lang="fr-FR" sz="4400" dirty="0"/>
            </a:br>
            <a:r>
              <a:rPr lang="fr-FR" sz="4400" dirty="0"/>
              <a:t>&amp; </a:t>
            </a:r>
            <a:br>
              <a:rPr lang="fr-FR" sz="4400" dirty="0"/>
            </a:br>
            <a:r>
              <a:rPr lang="fr-FR" sz="4400" dirty="0"/>
              <a:t>OBSTACLES </a:t>
            </a:r>
            <a:br>
              <a:rPr lang="fr-FR" sz="4400" dirty="0"/>
            </a:br>
            <a:r>
              <a:rPr lang="fr-FR" sz="4400" dirty="0"/>
              <a:t>à</a:t>
            </a:r>
            <a:br>
              <a:rPr lang="fr-FR" sz="4400" dirty="0"/>
            </a:br>
            <a:r>
              <a:rPr lang="fr-FR" sz="4400" dirty="0"/>
              <a:t>l’INTERDISCIPLINARITÉ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A43129D-9936-A314-9FB6-50F7364AD0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041417"/>
            <a:ext cx="4102609" cy="1675069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95000"/>
              </a:lnSpc>
            </a:pPr>
            <a:r>
              <a:rPr lang="fr-FR" sz="1600" b="1" dirty="0"/>
              <a:t>NOURRIT Déborah </a:t>
            </a:r>
          </a:p>
          <a:p>
            <a:pPr algn="l">
              <a:lnSpc>
                <a:spcPct val="95000"/>
              </a:lnSpc>
            </a:pPr>
            <a:r>
              <a:rPr lang="fr-FR" sz="1600" dirty="0"/>
              <a:t>Université de Montpellier</a:t>
            </a:r>
          </a:p>
          <a:p>
            <a:pPr algn="l">
              <a:lnSpc>
                <a:spcPct val="95000"/>
              </a:lnSpc>
            </a:pPr>
            <a:r>
              <a:rPr lang="fr-FR" sz="1600" dirty="0"/>
              <a:t>Laboratoire </a:t>
            </a:r>
            <a:r>
              <a:rPr lang="fr-FR" sz="1600" dirty="0" err="1"/>
              <a:t>Euromov</a:t>
            </a:r>
            <a:r>
              <a:rPr lang="fr-FR" sz="1600" dirty="0"/>
              <a:t> DHM</a:t>
            </a:r>
          </a:p>
          <a:p>
            <a:pPr algn="l">
              <a:lnSpc>
                <a:spcPct val="95000"/>
              </a:lnSpc>
            </a:pPr>
            <a:endParaRPr lang="fr-FR" sz="1600" dirty="0"/>
          </a:p>
          <a:p>
            <a:pPr algn="l">
              <a:lnSpc>
                <a:spcPct val="95000"/>
              </a:lnSpc>
            </a:pPr>
            <a:r>
              <a:rPr lang="fr-FR" sz="1600" dirty="0"/>
              <a:t>deborah.nourrit@umontpellier.fr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5D099A4-F2EA-1A17-EA29-39DC3FA0790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9" r="18820"/>
          <a:stretch/>
        </p:blipFill>
        <p:spPr bwMode="auto">
          <a:xfrm>
            <a:off x="6422571" y="10"/>
            <a:ext cx="5769429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5697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029E29C-889A-07F4-4663-B53E0D2DD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3464" y="755650"/>
            <a:ext cx="5266535" cy="1345115"/>
          </a:xfrm>
        </p:spPr>
        <p:txBody>
          <a:bodyPr>
            <a:normAutofit/>
          </a:bodyPr>
          <a:lstStyle/>
          <a:p>
            <a:r>
              <a:rPr lang="fr-FR" dirty="0"/>
              <a:t>ATTITUDES</a:t>
            </a:r>
            <a:br>
              <a:rPr lang="fr-FR" dirty="0"/>
            </a:br>
            <a:r>
              <a:rPr lang="fr-FR" dirty="0"/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0A3EA1E-67FF-D8BD-A8B9-718D1847357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7" r="13869"/>
          <a:stretch/>
        </p:blipFill>
        <p:spPr bwMode="auto">
          <a:xfrm>
            <a:off x="20" y="10"/>
            <a:ext cx="5404493" cy="6857990"/>
          </a:xfrm>
          <a:prstGeom prst="rect">
            <a:avLst/>
          </a:prstGeom>
          <a:noFill/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9120F0-0561-3BE1-C971-5223E4BFF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3464" y="2207969"/>
            <a:ext cx="5266535" cy="3884983"/>
          </a:xfrm>
        </p:spPr>
        <p:txBody>
          <a:bodyPr>
            <a:normAutofit fontScale="92500"/>
          </a:bodyPr>
          <a:lstStyle/>
          <a:p>
            <a:r>
              <a:rPr lang="fr-FR" i="1" dirty="0" err="1"/>
              <a:t>Interdisciplinarian</a:t>
            </a:r>
            <a:r>
              <a:rPr lang="fr-FR" dirty="0"/>
              <a:t>: l’ethos interdisciplinaire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 err="1"/>
              <a:t>Indisciplinarité</a:t>
            </a:r>
            <a:endParaRPr lang="fr-FR" dirty="0"/>
          </a:p>
          <a:p>
            <a:r>
              <a:rPr lang="fr-FR" dirty="0"/>
              <a:t>Étonnement- Croisement des savoirs, pas de soumission ( donc beaucoup d’</a:t>
            </a:r>
            <a:r>
              <a:rPr lang="fr-FR" dirty="0" err="1"/>
              <a:t>auto-discipline</a:t>
            </a:r>
            <a:r>
              <a:rPr lang="fr-FR" dirty="0"/>
              <a:t>)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39A7C4-8777-8ACD-03C1-154916931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0" y="209549"/>
            <a:ext cx="5186891" cy="429938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lc="http://schemas.openxmlformats.org/drawingml/2006/lockedCanvas"/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8B086AA-B8F2-8EFE-E74E-946D70D39736}"/>
              </a:ext>
            </a:extLst>
          </p:cNvPr>
          <p:cNvSpPr txBox="1"/>
          <p:nvPr/>
        </p:nvSpPr>
        <p:spPr>
          <a:xfrm>
            <a:off x="311131" y="5348444"/>
            <a:ext cx="61504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« L’</a:t>
            </a:r>
            <a:r>
              <a:rPr lang="fr-FR" dirty="0" err="1"/>
              <a:t>indisciplinarité</a:t>
            </a:r>
            <a:r>
              <a:rPr lang="fr-FR" dirty="0"/>
              <a:t> n’est pas l’indiscipline. </a:t>
            </a:r>
          </a:p>
          <a:p>
            <a:r>
              <a:rPr lang="fr-FR" dirty="0"/>
              <a:t>Elle dépasse et intègre sa dimension négative</a:t>
            </a:r>
          </a:p>
          <a:p>
            <a:r>
              <a:rPr lang="fr-FR" dirty="0"/>
              <a:t> dans une démarche positive »" </a:t>
            </a:r>
          </a:p>
          <a:p>
            <a:r>
              <a:rPr lang="fr-FR" dirty="0"/>
              <a:t>                                    (</a:t>
            </a:r>
            <a:r>
              <a:rPr lang="fr-FR" dirty="0" err="1">
                <a:solidFill>
                  <a:srgbClr val="FF0000"/>
                </a:solidFill>
              </a:rPr>
              <a:t>Catellin</a:t>
            </a:r>
            <a:r>
              <a:rPr lang="fr-FR" dirty="0">
                <a:solidFill>
                  <a:srgbClr val="FF0000"/>
                </a:solidFill>
              </a:rPr>
              <a:t> &amp; </a:t>
            </a:r>
            <a:r>
              <a:rPr lang="fr-FR" dirty="0" err="1">
                <a:solidFill>
                  <a:srgbClr val="FF0000"/>
                </a:solidFill>
              </a:rPr>
              <a:t>Loty</a:t>
            </a:r>
            <a:r>
              <a:rPr lang="fr-FR" dirty="0">
                <a:solidFill>
                  <a:srgbClr val="FF0000"/>
                </a:solidFill>
              </a:rPr>
              <a:t>, 2013</a:t>
            </a:r>
            <a:r>
              <a:rPr lang="fr-FR" dirty="0"/>
              <a:t>, p  35)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4E27B22-B83A-EDF2-DC90-B00257B5FD52}"/>
              </a:ext>
            </a:extLst>
          </p:cNvPr>
          <p:cNvSpPr txBox="1"/>
          <p:nvPr/>
        </p:nvSpPr>
        <p:spPr>
          <a:xfrm>
            <a:off x="5331505" y="5423703"/>
            <a:ext cx="61667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Loty</a:t>
            </a:r>
            <a:r>
              <a:rPr lang="fr-FR" dirty="0">
                <a:solidFill>
                  <a:srgbClr val="FF0000"/>
                </a:solidFill>
              </a:rPr>
              <a:t>, 2011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362963F-29E5-DEA1-065C-1C0D5434FC96}"/>
              </a:ext>
            </a:extLst>
          </p:cNvPr>
          <p:cNvSpPr txBox="1"/>
          <p:nvPr/>
        </p:nvSpPr>
        <p:spPr>
          <a:xfrm>
            <a:off x="3947553" y="4339661"/>
            <a:ext cx="1354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>
                <a:solidFill>
                  <a:srgbClr val="FF0000"/>
                </a:solidFill>
              </a:rPr>
              <a:t>Nourrit, 2023</a:t>
            </a:r>
          </a:p>
        </p:txBody>
      </p:sp>
    </p:spTree>
    <p:extLst>
      <p:ext uri="{BB962C8B-B14F-4D97-AF65-F5344CB8AC3E}">
        <p14:creationId xmlns:p14="http://schemas.microsoft.com/office/powerpoint/2010/main" val="70997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029E29C-889A-07F4-4663-B53E0D2DD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3464" y="755650"/>
            <a:ext cx="5266535" cy="1345115"/>
          </a:xfrm>
        </p:spPr>
        <p:txBody>
          <a:bodyPr>
            <a:normAutofit fontScale="90000"/>
          </a:bodyPr>
          <a:lstStyle/>
          <a:p>
            <a:r>
              <a:rPr lang="fr-FR" dirty="0"/>
              <a:t>ENVIRONNEMENT CAPACITANT</a:t>
            </a:r>
            <a:br>
              <a:rPr lang="fr-FR" dirty="0"/>
            </a:br>
            <a:r>
              <a:rPr lang="fr-FR" dirty="0"/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0A3EA1E-67FF-D8BD-A8B9-718D1847357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7" r="13869"/>
          <a:stretch/>
        </p:blipFill>
        <p:spPr bwMode="auto">
          <a:xfrm>
            <a:off x="20" y="10"/>
            <a:ext cx="5404493" cy="6857990"/>
          </a:xfrm>
          <a:prstGeom prst="rect">
            <a:avLst/>
          </a:prstGeom>
          <a:noFill/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9120F0-0561-3BE1-C971-5223E4BFF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3464" y="2207969"/>
            <a:ext cx="5266535" cy="4513844"/>
          </a:xfrm>
        </p:spPr>
        <p:txBody>
          <a:bodyPr>
            <a:normAutofit fontScale="85000" lnSpcReduction="20000"/>
          </a:bodyPr>
          <a:lstStyle/>
          <a:p>
            <a:endParaRPr lang="fr-FR" dirty="0"/>
          </a:p>
          <a:p>
            <a:r>
              <a:rPr lang="fr-FR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doit être </a:t>
            </a:r>
            <a:r>
              <a:rPr lang="fr-FR" sz="18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préventif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fr-FR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c’est-à-dire qu’il ne doit pas être délétère et préserver les possibilités d’action futures ; </a:t>
            </a:r>
          </a:p>
          <a:p>
            <a:r>
              <a:rPr lang="fr-FR" sz="18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universel </a:t>
            </a:r>
            <a:r>
              <a:rPr lang="fr-FR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dans le sens où il prend en compte toutes les différences interindividuelles, compense les déficiences, prévient les exclusions et les décrochages, et favorise l’intégration et la reconnaissance sociale ;et </a:t>
            </a:r>
          </a:p>
          <a:p>
            <a:r>
              <a:rPr lang="fr-FR" sz="18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développemental</a:t>
            </a:r>
            <a:r>
              <a:rPr lang="fr-FR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permettant le développement de nouvelles compétences, du pouvoir d’agir, et favorisant l’autonomie et le développement individuel et </a:t>
            </a:r>
            <a:r>
              <a:rPr lang="fr-FR" sz="1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collectif. (Falzon , 2013) </a:t>
            </a:r>
            <a:endParaRPr lang="fr-FR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fr-FR" dirty="0"/>
          </a:p>
          <a:p>
            <a:r>
              <a:rPr lang="fr-FR" dirty="0">
                <a:solidFill>
                  <a:schemeClr val="accent5"/>
                </a:solidFill>
              </a:rPr>
              <a:t>Indicateurs</a:t>
            </a:r>
            <a:r>
              <a:rPr lang="fr-FR" dirty="0"/>
              <a:t> </a:t>
            </a:r>
            <a:r>
              <a:rPr lang="fr-FR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r>
              <a:rPr lang="fr-FR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la créativité, l’autonomie, l’efficacité, le sentiment d’unité, l’apprentissage, les marges de manœuvres et son caractère non délétère (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Pavageau</a:t>
            </a:r>
            <a:r>
              <a:rPr lang="fr-FR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Nascimento</a:t>
            </a:r>
            <a:r>
              <a:rPr lang="fr-FR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&amp; Falzon, 2007 ;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Fernagu</a:t>
            </a:r>
            <a:r>
              <a:rPr lang="fr-FR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2022)</a:t>
            </a:r>
          </a:p>
          <a:p>
            <a:endParaRPr lang="fr-FR" dirty="0"/>
          </a:p>
        </p:txBody>
      </p:sp>
      <p:pic>
        <p:nvPicPr>
          <p:cNvPr id="6" name="Graphique 1">
            <a:extLst>
              <a:ext uri="{FF2B5EF4-FFF2-40B4-BE49-F238E27FC236}">
                <a16:creationId xmlns:a16="http://schemas.microsoft.com/office/drawing/2014/main" id="{11607649-A38F-FBB0-66B8-2F193DF34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5612552" cy="435873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7BC36C3-B0B2-3AB1-8283-FD997B6C2671}"/>
              </a:ext>
            </a:extLst>
          </p:cNvPr>
          <p:cNvSpPr txBox="1"/>
          <p:nvPr/>
        </p:nvSpPr>
        <p:spPr>
          <a:xfrm>
            <a:off x="0" y="4787165"/>
            <a:ext cx="540146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le W – Workplace- Institution, il est précisé un rôle support institutionnel (P8) avec pour objectif d’éviter les contraintes institutionnelles,  et avec également (c’est ce que l’on pourrait attendre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 minima</a:t>
            </a:r>
            <a:r>
              <a:rPr lang="fr-FR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 Eviter l’insuffisance de fonds (B7) et du Temps (B6)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575617A-C8CF-0C3D-3298-C3A37804D75B}"/>
              </a:ext>
            </a:extLst>
          </p:cNvPr>
          <p:cNvSpPr txBox="1"/>
          <p:nvPr/>
        </p:nvSpPr>
        <p:spPr>
          <a:xfrm>
            <a:off x="3438818" y="6427623"/>
            <a:ext cx="196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Choi &amp; Pak, 2007 </a:t>
            </a:r>
          </a:p>
        </p:txBody>
      </p:sp>
    </p:spTree>
    <p:extLst>
      <p:ext uri="{BB962C8B-B14F-4D97-AF65-F5344CB8AC3E}">
        <p14:creationId xmlns:p14="http://schemas.microsoft.com/office/powerpoint/2010/main" val="185813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029E29C-889A-07F4-4663-B53E0D2DD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3464" y="755650"/>
            <a:ext cx="5266535" cy="1345115"/>
          </a:xfrm>
        </p:spPr>
        <p:txBody>
          <a:bodyPr>
            <a:normAutofit fontScale="90000"/>
          </a:bodyPr>
          <a:lstStyle/>
          <a:p>
            <a:r>
              <a:rPr lang="fr-FR" dirty="0"/>
              <a:t>INTERVENTION CAPACITANTE</a:t>
            </a:r>
            <a:br>
              <a:rPr lang="fr-FR" dirty="0"/>
            </a:br>
            <a:r>
              <a:rPr lang="fr-FR" dirty="0"/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0A3EA1E-67FF-D8BD-A8B9-718D1847357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7" r="13869"/>
          <a:stretch/>
        </p:blipFill>
        <p:spPr bwMode="auto">
          <a:xfrm>
            <a:off x="20" y="10"/>
            <a:ext cx="5404493" cy="6857990"/>
          </a:xfrm>
          <a:prstGeom prst="rect">
            <a:avLst/>
          </a:prstGeom>
          <a:noFill/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9120F0-0561-3BE1-C971-5223E4BFF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3464" y="2207969"/>
            <a:ext cx="5266535" cy="4513844"/>
          </a:xfrm>
        </p:spPr>
        <p:txBody>
          <a:bodyPr>
            <a:normAutofit fontScale="92500" lnSpcReduction="20000"/>
          </a:bodyPr>
          <a:lstStyle/>
          <a:p>
            <a:r>
              <a:rPr lang="fr-FR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l’</a:t>
            </a:r>
            <a:r>
              <a:rPr lang="fr-FR" sz="1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encapacitation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des </a:t>
            </a:r>
            <a:r>
              <a:rPr lang="fr-FR" sz="18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interdisciplinarians</a:t>
            </a:r>
            <a:r>
              <a:rPr lang="fr-FR" sz="1800" b="1" i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1800" b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à :</a:t>
            </a:r>
            <a:endParaRPr lang="fr-FR" sz="1800" b="1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fr-FR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exercer leur agentivité</a:t>
            </a:r>
            <a:r>
              <a:rPr lang="fr-FR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en donnant le temps nécessaire à cette pratique; </a:t>
            </a:r>
          </a:p>
          <a:p>
            <a:r>
              <a:rPr lang="fr-FR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auto-réguler leurs apprentissages </a:t>
            </a:r>
            <a:r>
              <a:rPr lang="fr-FR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avec tout d’abord des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propositions de formation </a:t>
            </a:r>
            <a:r>
              <a:rPr lang="fr-FR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car il est à déplorer qu’il n’y ait pas de formation à l’interdisciplinarité, formations qui seraient à adapter aux caractéristiques de la profession de chercheur; </a:t>
            </a:r>
          </a:p>
          <a:p>
            <a:r>
              <a:rPr lang="fr-FR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développer leur sentiment d’efficacité personnelle</a:t>
            </a:r>
            <a:r>
              <a:rPr lang="fr-FR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en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reconnaissant </a:t>
            </a:r>
            <a:r>
              <a:rPr lang="fr-FR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la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difficulté</a:t>
            </a:r>
            <a:r>
              <a:rPr lang="fr-FR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de la pratique de l’interdisciplinarité dans la carrière scientifique et en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œuvrant à des évaluations  adaptées </a:t>
            </a:r>
            <a:r>
              <a:rPr lang="fr-FR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tout à la fois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de projet de recherche </a:t>
            </a:r>
            <a:r>
              <a:rPr lang="fr-FR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mais aussi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de carrière </a:t>
            </a:r>
            <a:r>
              <a:rPr lang="fr-FR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par des chercheurs interdisciplinaires et non comme on peut le constater actuellement par des comités pluridisciplinaires ;</a:t>
            </a:r>
          </a:p>
          <a:p>
            <a:r>
              <a:rPr lang="fr-FR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stimuler leur réflexivité </a:t>
            </a:r>
            <a:r>
              <a:rPr lang="fr-FR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à partir d’intervention dite « 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capacitante</a:t>
            </a:r>
            <a:r>
              <a:rPr lang="fr-FR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».</a:t>
            </a:r>
            <a:endParaRPr lang="fr-FR" dirty="0"/>
          </a:p>
          <a:p>
            <a:endParaRPr lang="fr-FR" dirty="0"/>
          </a:p>
        </p:txBody>
      </p:sp>
      <p:pic>
        <p:nvPicPr>
          <p:cNvPr id="6" name="Graphique 1">
            <a:extLst>
              <a:ext uri="{FF2B5EF4-FFF2-40B4-BE49-F238E27FC236}">
                <a16:creationId xmlns:a16="http://schemas.microsoft.com/office/drawing/2014/main" id="{11607649-A38F-FBB0-66B8-2F193DF34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5612552" cy="435873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B0075EC-6FFC-0328-1D65-7A3059A5314E}"/>
              </a:ext>
            </a:extLst>
          </p:cNvPr>
          <p:cNvSpPr txBox="1"/>
          <p:nvPr/>
        </p:nvSpPr>
        <p:spPr>
          <a:xfrm>
            <a:off x="30176" y="4868861"/>
            <a:ext cx="53712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Consiste « à chercher à activer des facteurs permettant de convertir les capacités individuelles et collectives en réalisations effectives de "faire mieux ensemble"» (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Raspaud</a:t>
            </a:r>
            <a:r>
              <a:rPr lang="fr-FR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&amp; Falzon, 2020, p.2).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8322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029E29C-889A-07F4-4663-B53E0D2DD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3464" y="755650"/>
            <a:ext cx="5266535" cy="1345115"/>
          </a:xfrm>
        </p:spPr>
        <p:txBody>
          <a:bodyPr>
            <a:normAutofit fontScale="90000"/>
          </a:bodyPr>
          <a:lstStyle/>
          <a:p>
            <a:r>
              <a:rPr lang="fr-FR" dirty="0"/>
              <a:t>Ce que peut l’interdisciplinarité …</a:t>
            </a:r>
            <a:br>
              <a:rPr lang="fr-FR" dirty="0"/>
            </a:br>
            <a:r>
              <a:rPr lang="fr-FR" dirty="0"/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0A3EA1E-67FF-D8BD-A8B9-718D1847357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7" r="13869"/>
          <a:stretch/>
        </p:blipFill>
        <p:spPr bwMode="auto">
          <a:xfrm>
            <a:off x="20" y="10"/>
            <a:ext cx="5404493" cy="6857990"/>
          </a:xfrm>
          <a:prstGeom prst="rect">
            <a:avLst/>
          </a:prstGeom>
          <a:noFill/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9120F0-0561-3BE1-C971-5223E4BFF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3464" y="2207969"/>
            <a:ext cx="5266535" cy="3884983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Une Aventure Humaine</a:t>
            </a:r>
          </a:p>
          <a:p>
            <a:r>
              <a:rPr lang="fr-FR" dirty="0"/>
              <a:t>Demande une </a:t>
            </a:r>
            <a:r>
              <a:rPr lang="fr-FR" dirty="0" err="1"/>
              <a:t>re-forme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3CA629E-3A27-9FA9-E882-91BB36B3F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9" y="1873321"/>
            <a:ext cx="5203862" cy="346924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62D7761-A6B5-B90D-D9BE-0B7F844C9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833" y="5118397"/>
            <a:ext cx="5472191" cy="175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93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A0C162-5E50-AAEF-3546-4F98AB161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724"/>
            <a:ext cx="6842758" cy="4413996"/>
          </a:xfrm>
        </p:spPr>
        <p:txBody>
          <a:bodyPr anchor="ctr">
            <a:normAutofit/>
          </a:bodyPr>
          <a:lstStyle/>
          <a:p>
            <a:r>
              <a:rPr lang="fr-FR" sz="4400" dirty="0"/>
              <a:t>ENJEUX </a:t>
            </a:r>
            <a:br>
              <a:rPr lang="fr-FR" sz="4400" dirty="0"/>
            </a:br>
            <a:r>
              <a:rPr lang="fr-FR" sz="4400" dirty="0"/>
              <a:t>&amp; </a:t>
            </a:r>
            <a:br>
              <a:rPr lang="fr-FR" sz="4400" dirty="0"/>
            </a:br>
            <a:r>
              <a:rPr lang="fr-FR" sz="4400" dirty="0"/>
              <a:t>OBSTACLES </a:t>
            </a:r>
            <a:br>
              <a:rPr lang="fr-FR" sz="4400" dirty="0"/>
            </a:br>
            <a:r>
              <a:rPr lang="fr-FR" sz="4400" dirty="0"/>
              <a:t>à</a:t>
            </a:r>
            <a:br>
              <a:rPr lang="fr-FR" sz="4400" dirty="0"/>
            </a:br>
            <a:r>
              <a:rPr lang="fr-FR" sz="4400" dirty="0"/>
              <a:t>l’INTERDISCIPLINARITÉ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5D099A4-F2EA-1A17-EA29-39DC3FA0790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9" r="18820"/>
          <a:stretch/>
        </p:blipFill>
        <p:spPr bwMode="auto">
          <a:xfrm>
            <a:off x="6422571" y="10"/>
            <a:ext cx="5769429" cy="6857990"/>
          </a:xfrm>
          <a:prstGeom prst="rect">
            <a:avLst/>
          </a:prstGeom>
          <a:noFill/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77E28D7-F4A0-50C5-DCE3-A544FE910E07}"/>
              </a:ext>
            </a:extLst>
          </p:cNvPr>
          <p:cNvSpPr txBox="1"/>
          <p:nvPr/>
        </p:nvSpPr>
        <p:spPr>
          <a:xfrm>
            <a:off x="530238" y="4709907"/>
            <a:ext cx="1094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Attendu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D65E433-D779-6653-AA99-5C97F0468347}"/>
              </a:ext>
            </a:extLst>
          </p:cNvPr>
          <p:cNvSpPr txBox="1"/>
          <p:nvPr/>
        </p:nvSpPr>
        <p:spPr>
          <a:xfrm>
            <a:off x="4949211" y="5626933"/>
            <a:ext cx="2293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Accompagnement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90183E5-D147-0FBB-556B-AC1C3399018B}"/>
              </a:ext>
            </a:extLst>
          </p:cNvPr>
          <p:cNvSpPr txBox="1"/>
          <p:nvPr/>
        </p:nvSpPr>
        <p:spPr>
          <a:xfrm>
            <a:off x="2086298" y="4197564"/>
            <a:ext cx="1124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Entendu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31179AB-EB5D-21FC-ACC7-6141284840B3}"/>
              </a:ext>
            </a:extLst>
          </p:cNvPr>
          <p:cNvSpPr txBox="1"/>
          <p:nvPr/>
        </p:nvSpPr>
        <p:spPr>
          <a:xfrm>
            <a:off x="3421379" y="4766990"/>
            <a:ext cx="1543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Malentendu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5A18384-4DEC-4F0E-58DF-BD6F1A3A2FF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9342" flipH="1">
            <a:off x="6886010" y="2109814"/>
            <a:ext cx="805043" cy="59855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B143198C-B9BC-B5AF-9724-3CEEDDA75610}"/>
              </a:ext>
            </a:extLst>
          </p:cNvPr>
          <p:cNvSpPr/>
          <p:nvPr/>
        </p:nvSpPr>
        <p:spPr>
          <a:xfrm>
            <a:off x="1" y="2743200"/>
            <a:ext cx="7547934" cy="3335891"/>
          </a:xfrm>
          <a:custGeom>
            <a:avLst/>
            <a:gdLst>
              <a:gd name="connsiteX0" fmla="*/ 0 w 6560798"/>
              <a:gd name="connsiteY0" fmla="*/ 1891145 h 3335891"/>
              <a:gd name="connsiteX1" fmla="*/ 1018309 w 6560798"/>
              <a:gd name="connsiteY1" fmla="*/ 2369127 h 3335891"/>
              <a:gd name="connsiteX2" fmla="*/ 2358737 w 6560798"/>
              <a:gd name="connsiteY2" fmla="*/ 1818409 h 3335891"/>
              <a:gd name="connsiteX3" fmla="*/ 4104409 w 6560798"/>
              <a:gd name="connsiteY3" fmla="*/ 3221182 h 3335891"/>
              <a:gd name="connsiteX4" fmla="*/ 6130637 w 6560798"/>
              <a:gd name="connsiteY4" fmla="*/ 3210791 h 3335891"/>
              <a:gd name="connsiteX5" fmla="*/ 6546273 w 6560798"/>
              <a:gd name="connsiteY5" fmla="*/ 2857500 h 3335891"/>
              <a:gd name="connsiteX6" fmla="*/ 5839691 w 6560798"/>
              <a:gd name="connsiteY6" fmla="*/ 1537855 h 3335891"/>
              <a:gd name="connsiteX7" fmla="*/ 6120246 w 6560798"/>
              <a:gd name="connsiteY7" fmla="*/ 0 h 333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60798" h="3335891">
                <a:moveTo>
                  <a:pt x="0" y="1891145"/>
                </a:moveTo>
                <a:cubicBezTo>
                  <a:pt x="312593" y="2136197"/>
                  <a:pt x="625186" y="2381250"/>
                  <a:pt x="1018309" y="2369127"/>
                </a:cubicBezTo>
                <a:cubicBezTo>
                  <a:pt x="1411432" y="2357004"/>
                  <a:pt x="1844387" y="1676400"/>
                  <a:pt x="2358737" y="1818409"/>
                </a:cubicBezTo>
                <a:cubicBezTo>
                  <a:pt x="2873087" y="1960418"/>
                  <a:pt x="3475759" y="2989118"/>
                  <a:pt x="4104409" y="3221182"/>
                </a:cubicBezTo>
                <a:cubicBezTo>
                  <a:pt x="4733059" y="3453246"/>
                  <a:pt x="5723660" y="3271405"/>
                  <a:pt x="6130637" y="3210791"/>
                </a:cubicBezTo>
                <a:cubicBezTo>
                  <a:pt x="6537614" y="3150177"/>
                  <a:pt x="6594764" y="3136323"/>
                  <a:pt x="6546273" y="2857500"/>
                </a:cubicBezTo>
                <a:cubicBezTo>
                  <a:pt x="6497782" y="2578677"/>
                  <a:pt x="5910695" y="2014105"/>
                  <a:pt x="5839691" y="1537855"/>
                </a:cubicBezTo>
                <a:cubicBezTo>
                  <a:pt x="5768687" y="1061605"/>
                  <a:pt x="5944466" y="530802"/>
                  <a:pt x="6120246" y="0"/>
                </a:cubicBezTo>
              </a:path>
            </a:pathLst>
          </a:custGeom>
          <a:noFill/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66A293C-3788-B639-904A-2CFF73148ED8}"/>
              </a:ext>
            </a:extLst>
          </p:cNvPr>
          <p:cNvSpPr txBox="1"/>
          <p:nvPr/>
        </p:nvSpPr>
        <p:spPr>
          <a:xfrm>
            <a:off x="8073957" y="6264613"/>
            <a:ext cx="216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Bacon, 1620: 1857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FE4D13D-928F-3E09-C584-72BD71C05AE1}"/>
              </a:ext>
            </a:extLst>
          </p:cNvPr>
          <p:cNvSpPr txBox="1"/>
          <p:nvPr/>
        </p:nvSpPr>
        <p:spPr>
          <a:xfrm>
            <a:off x="9227181" y="4781381"/>
            <a:ext cx="2134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Pensée cumulative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347B169-1F97-DCD8-4320-F693CA980CCF}"/>
              </a:ext>
            </a:extLst>
          </p:cNvPr>
          <p:cNvSpPr txBox="1"/>
          <p:nvPr/>
        </p:nvSpPr>
        <p:spPr>
          <a:xfrm>
            <a:off x="9227182" y="5155779"/>
            <a:ext cx="2702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Propre Pensée circulaire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F098893-7176-1EF3-0722-4464D0B701E7}"/>
              </a:ext>
            </a:extLst>
          </p:cNvPr>
          <p:cNvSpPr txBox="1"/>
          <p:nvPr/>
        </p:nvSpPr>
        <p:spPr>
          <a:xfrm>
            <a:off x="8154492" y="2123425"/>
            <a:ext cx="3790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Pensée issue de transformation de</a:t>
            </a:r>
          </a:p>
          <a:p>
            <a:r>
              <a:rPr lang="fr-FR" dirty="0"/>
              <a:t>sources diverses=&gt; Miel </a:t>
            </a:r>
          </a:p>
        </p:txBody>
      </p:sp>
      <p:pic>
        <p:nvPicPr>
          <p:cNvPr id="12" name="Image 11" descr="Fourmi">
            <a:extLst>
              <a:ext uri="{FF2B5EF4-FFF2-40B4-BE49-F238E27FC236}">
                <a16:creationId xmlns:a16="http://schemas.microsoft.com/office/drawing/2014/main" id="{D3330D84-C2AB-2BD7-71E3-CDF9DCC46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697" y="4552930"/>
            <a:ext cx="757588" cy="757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Le Trophée Toile avec araignée">
            <a:extLst>
              <a:ext uri="{FF2B5EF4-FFF2-40B4-BE49-F238E27FC236}">
                <a16:creationId xmlns:a16="http://schemas.microsoft.com/office/drawing/2014/main" id="{8A812542-9DB8-288D-6D75-5BD498CFC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312" y="5192434"/>
            <a:ext cx="953822" cy="714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706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029E29C-889A-07F4-4663-B53E0D2DD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3464" y="755650"/>
            <a:ext cx="5266535" cy="1345115"/>
          </a:xfrm>
        </p:spPr>
        <p:txBody>
          <a:bodyPr>
            <a:normAutofit/>
          </a:bodyPr>
          <a:lstStyle/>
          <a:p>
            <a:r>
              <a:rPr lang="fr-FR" dirty="0"/>
              <a:t>UN ATTENDU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0A3EA1E-67FF-D8BD-A8B9-718D1847357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7" r="13869"/>
          <a:stretch/>
        </p:blipFill>
        <p:spPr bwMode="auto">
          <a:xfrm>
            <a:off x="20" y="10"/>
            <a:ext cx="5404493" cy="6857990"/>
          </a:xfrm>
          <a:prstGeom prst="rect">
            <a:avLst/>
          </a:prstGeom>
          <a:noFill/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9120F0-0561-3BE1-C971-5223E4BFF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3464" y="2207969"/>
            <a:ext cx="5266535" cy="3884983"/>
          </a:xfrm>
        </p:spPr>
        <p:txBody>
          <a:bodyPr>
            <a:normAutofit lnSpcReduction="10000"/>
          </a:bodyPr>
          <a:lstStyle/>
          <a:p>
            <a:r>
              <a:rPr lang="fr-FR" b="1" dirty="0"/>
              <a:t>Politiques de la  recherche</a:t>
            </a:r>
          </a:p>
          <a:p>
            <a:pPr lvl="1"/>
            <a:r>
              <a:rPr lang="fr-FR" b="1" dirty="0"/>
              <a:t>	</a:t>
            </a:r>
            <a:r>
              <a:rPr lang="fr-F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</a:t>
            </a:r>
            <a:r>
              <a:rPr lang="fr-FR" b="1" dirty="0"/>
              <a:t> labellisation DD&amp;RS (2021)</a:t>
            </a:r>
          </a:p>
          <a:p>
            <a:r>
              <a:rPr lang="fr-FR" dirty="0"/>
              <a:t>Laboratoires interdisciplinaires</a:t>
            </a:r>
          </a:p>
          <a:p>
            <a:r>
              <a:rPr lang="fr-FR" dirty="0"/>
              <a:t>AAP  interdisciplinaires</a:t>
            </a:r>
          </a:p>
          <a:p>
            <a:r>
              <a:rPr lang="fr-FR" dirty="0"/>
              <a:t>Doctorats interdisciplinaires</a:t>
            </a:r>
          </a:p>
          <a:p>
            <a:r>
              <a:rPr lang="fr-FR" dirty="0"/>
              <a:t>Partenariats intersectoriels</a:t>
            </a:r>
          </a:p>
          <a:p>
            <a:r>
              <a:rPr lang="fr-FR" dirty="0"/>
              <a:t>Regroupements  intellectuels: </a:t>
            </a:r>
            <a:r>
              <a:rPr lang="fr-FR" dirty="0" err="1"/>
              <a:t>think</a:t>
            </a:r>
            <a:r>
              <a:rPr lang="fr-FR" dirty="0"/>
              <a:t> tank  </a:t>
            </a:r>
          </a:p>
          <a:p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C8F7AA-FB8E-E196-8A0E-7D7AED34E496}"/>
              </a:ext>
            </a:extLst>
          </p:cNvPr>
          <p:cNvSpPr/>
          <p:nvPr/>
        </p:nvSpPr>
        <p:spPr>
          <a:xfrm rot="20420138">
            <a:off x="169522" y="684627"/>
            <a:ext cx="3243493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 Attendu</a:t>
            </a:r>
          </a:p>
          <a:p>
            <a:pPr algn="ctr"/>
            <a:r>
              <a:rPr lang="fr-FR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Entendu</a:t>
            </a:r>
          </a:p>
          <a:p>
            <a:pPr algn="ctr"/>
            <a:r>
              <a:rPr lang="fr-FR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Malentendu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A54A230-205D-BD65-E07C-8AC7E06F66A2}"/>
              </a:ext>
            </a:extLst>
          </p:cNvPr>
          <p:cNvSpPr txBox="1"/>
          <p:nvPr/>
        </p:nvSpPr>
        <p:spPr>
          <a:xfrm>
            <a:off x="0" y="2345681"/>
            <a:ext cx="49616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« Inciter et accompagner les pratiques de recherche</a:t>
            </a:r>
          </a:p>
          <a:p>
            <a:r>
              <a:rPr lang="fr-FR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et d’innovation dont l’inter ou la transdisciplinarité</a:t>
            </a:r>
          </a:p>
          <a:p>
            <a:r>
              <a:rPr lang="fr-FR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permet de répondre aux enjeux du DD&amp;RS »</a:t>
            </a:r>
            <a:r>
              <a:rPr lang="fr-FR" dirty="0"/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2834660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029E29C-889A-07F4-4663-B53E0D2DD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3464" y="755650"/>
            <a:ext cx="5266535" cy="1345115"/>
          </a:xfrm>
        </p:spPr>
        <p:txBody>
          <a:bodyPr>
            <a:normAutofit/>
          </a:bodyPr>
          <a:lstStyle/>
          <a:p>
            <a:r>
              <a:rPr lang="fr-FR" dirty="0"/>
              <a:t>UN ATTENDU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0A3EA1E-67FF-D8BD-A8B9-718D1847357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7" r="13869"/>
          <a:stretch/>
        </p:blipFill>
        <p:spPr bwMode="auto">
          <a:xfrm>
            <a:off x="20" y="10"/>
            <a:ext cx="5404493" cy="6857990"/>
          </a:xfrm>
          <a:prstGeom prst="rect">
            <a:avLst/>
          </a:prstGeom>
          <a:noFill/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9120F0-0561-3BE1-C971-5223E4BFF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3464" y="2207969"/>
            <a:ext cx="5266535" cy="3884983"/>
          </a:xfrm>
        </p:spPr>
        <p:txBody>
          <a:bodyPr>
            <a:normAutofit fontScale="77500" lnSpcReduction="20000"/>
          </a:bodyPr>
          <a:lstStyle/>
          <a:p>
            <a:r>
              <a:rPr lang="fr-FR" sz="3000" b="1" dirty="0"/>
              <a:t>Pour  quoi?</a:t>
            </a:r>
          </a:p>
          <a:p>
            <a:r>
              <a:rPr lang="fr-FR" sz="3000" dirty="0"/>
              <a:t>Innovation</a:t>
            </a:r>
          </a:p>
          <a:p>
            <a:r>
              <a:rPr lang="fr-FR" sz="3000" dirty="0"/>
              <a:t>Compréhension + complète des sujets complexes</a:t>
            </a:r>
          </a:p>
          <a:p>
            <a:r>
              <a:rPr lang="fr-FR" sz="3000" dirty="0"/>
              <a:t>Economies matérielles</a:t>
            </a:r>
          </a:p>
          <a:p>
            <a:pPr marL="0" indent="0">
              <a:buNone/>
            </a:pPr>
            <a:endParaRPr lang="fr-FR" sz="3000" b="1" dirty="0"/>
          </a:p>
          <a:p>
            <a:r>
              <a:rPr lang="fr-FR" sz="3000" b="1" dirty="0"/>
              <a:t>Pourquoi ?</a:t>
            </a:r>
          </a:p>
          <a:p>
            <a:r>
              <a:rPr lang="fr-FR" sz="3000" dirty="0"/>
              <a:t>Héritage cartésien</a:t>
            </a:r>
          </a:p>
          <a:p>
            <a:r>
              <a:rPr lang="fr-FR" sz="3000" dirty="0"/>
              <a:t>D’avoir délier, besoin de relier: Reliance en Sciences </a:t>
            </a:r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CD277FA-8ACF-2C1E-76E9-E2D60AAE7EFA}"/>
              </a:ext>
            </a:extLst>
          </p:cNvPr>
          <p:cNvSpPr txBox="1"/>
          <p:nvPr/>
        </p:nvSpPr>
        <p:spPr>
          <a:xfrm>
            <a:off x="3757112" y="5018989"/>
            <a:ext cx="1532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err="1">
                <a:solidFill>
                  <a:srgbClr val="FF0000"/>
                </a:solidFill>
              </a:rPr>
              <a:t>Nicolescu</a:t>
            </a:r>
            <a:r>
              <a:rPr lang="fr-FR" sz="1600" i="1" dirty="0">
                <a:solidFill>
                  <a:srgbClr val="FF0000"/>
                </a:solidFill>
              </a:rPr>
              <a:t>, 1996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69152AF-B9A5-EEC3-193A-F9AED87EEFE4}"/>
              </a:ext>
            </a:extLst>
          </p:cNvPr>
          <p:cNvSpPr txBox="1"/>
          <p:nvPr/>
        </p:nvSpPr>
        <p:spPr>
          <a:xfrm>
            <a:off x="3554570" y="5555078"/>
            <a:ext cx="2016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>
                <a:solidFill>
                  <a:srgbClr val="FF0000"/>
                </a:solidFill>
              </a:rPr>
              <a:t>Bolle</a:t>
            </a:r>
            <a:r>
              <a:rPr lang="fr-FR" sz="1600" i="1" dirty="0">
                <a:solidFill>
                  <a:srgbClr val="FF0000"/>
                </a:solidFill>
              </a:rPr>
              <a:t> de Bal, 2003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2F59562-AA57-AC83-BB3E-E763E9444506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02883" y="2296669"/>
            <a:ext cx="442061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L</a:t>
            </a:r>
            <a:r>
              <a:rPr lang="fr-FR" altLang="fr-FR" sz="1600" u="sng" dirty="0">
                <a:solidFill>
                  <a:srgbClr val="00808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interdisciplinarité, l</a:t>
            </a:r>
            <a:r>
              <a:rPr lang="fr-FR" altLang="fr-FR" sz="1600" u="sng" dirty="0">
                <a:solidFill>
                  <a:srgbClr val="00808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intégration de concepts et de méthodes entre les disciplines dans l</a:t>
            </a:r>
            <a:r>
              <a:rPr lang="fr-FR" altLang="fr-FR" sz="1600" u="sng" dirty="0">
                <a:solidFill>
                  <a:srgbClr val="00808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enseignement et la recherche, peut fournir une clé importante pour les innovations dont les universités ont besoin pour répondre aux exigences intellectuelles et sociales de l’époque actuelle » (OCDE, 1972)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3321E63-32E6-BAED-8D4B-1645B229A446}"/>
              </a:ext>
            </a:extLst>
          </p:cNvPr>
          <p:cNvSpPr txBox="1"/>
          <p:nvPr/>
        </p:nvSpPr>
        <p:spPr>
          <a:xfrm>
            <a:off x="3996807" y="2539889"/>
            <a:ext cx="1321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>
                <a:solidFill>
                  <a:srgbClr val="FF0000"/>
                </a:solidFill>
              </a:rPr>
              <a:t>OCDE, 1972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BB7E3FF-8509-20A2-4645-40D8F007A342}"/>
              </a:ext>
            </a:extLst>
          </p:cNvPr>
          <p:cNvSpPr txBox="1"/>
          <p:nvPr/>
        </p:nvSpPr>
        <p:spPr>
          <a:xfrm>
            <a:off x="4112579" y="2819714"/>
            <a:ext cx="1145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>
                <a:solidFill>
                  <a:srgbClr val="FF0000"/>
                </a:solidFill>
              </a:rPr>
              <a:t>ONU, 1999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3FCB3D-E327-F6A9-8D8C-02F30921C266}"/>
              </a:ext>
            </a:extLst>
          </p:cNvPr>
          <p:cNvSpPr/>
          <p:nvPr/>
        </p:nvSpPr>
        <p:spPr>
          <a:xfrm rot="20420138">
            <a:off x="169522" y="684627"/>
            <a:ext cx="3243493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 Attendu</a:t>
            </a:r>
          </a:p>
          <a:p>
            <a:pPr algn="ctr"/>
            <a:r>
              <a:rPr lang="fr-FR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Entendu</a:t>
            </a:r>
          </a:p>
          <a:p>
            <a:pPr algn="ctr"/>
            <a:r>
              <a:rPr lang="fr-FR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Malentendu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C567D174-D75B-A581-E523-89E6B161384E}"/>
              </a:ext>
            </a:extLst>
          </p:cNvPr>
          <p:cNvSpPr txBox="1">
            <a:spLocks/>
          </p:cNvSpPr>
          <p:nvPr/>
        </p:nvSpPr>
        <p:spPr>
          <a:xfrm>
            <a:off x="6096000" y="6107076"/>
            <a:ext cx="8704894" cy="13451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UNE QUASI-INJONCTION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0FD5111-0A71-8531-6701-D50DB00CE3D3}"/>
              </a:ext>
            </a:extLst>
          </p:cNvPr>
          <p:cNvSpPr txBox="1"/>
          <p:nvPr/>
        </p:nvSpPr>
        <p:spPr>
          <a:xfrm>
            <a:off x="3696479" y="6145833"/>
            <a:ext cx="1654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>
                <a:solidFill>
                  <a:srgbClr val="FF0000"/>
                </a:solidFill>
              </a:rPr>
              <a:t>Prud’homme &amp;</a:t>
            </a:r>
          </a:p>
          <a:p>
            <a:r>
              <a:rPr lang="fr-FR" sz="1600" i="1" dirty="0">
                <a:solidFill>
                  <a:srgbClr val="FF0000"/>
                </a:solidFill>
              </a:rPr>
              <a:t> </a:t>
            </a:r>
            <a:r>
              <a:rPr lang="fr-FR" sz="1600" i="1" dirty="0" err="1">
                <a:solidFill>
                  <a:srgbClr val="FF0000"/>
                </a:solidFill>
              </a:rPr>
              <a:t>Gingrans</a:t>
            </a:r>
            <a:r>
              <a:rPr lang="fr-FR" sz="1600" i="1" dirty="0">
                <a:solidFill>
                  <a:srgbClr val="FF0000"/>
                </a:solidFill>
              </a:rPr>
              <a:t>, 1996</a:t>
            </a:r>
          </a:p>
        </p:txBody>
      </p:sp>
    </p:spTree>
    <p:extLst>
      <p:ext uri="{BB962C8B-B14F-4D97-AF65-F5344CB8AC3E}">
        <p14:creationId xmlns:p14="http://schemas.microsoft.com/office/powerpoint/2010/main" val="30585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029E29C-889A-07F4-4663-B53E0D2DD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3464" y="755650"/>
            <a:ext cx="5266535" cy="1345115"/>
          </a:xfrm>
        </p:spPr>
        <p:txBody>
          <a:bodyPr>
            <a:normAutofit/>
          </a:bodyPr>
          <a:lstStyle/>
          <a:p>
            <a:r>
              <a:rPr lang="fr-FR" dirty="0"/>
              <a:t>DES ENTENDUS</a:t>
            </a:r>
            <a:br>
              <a:rPr lang="fr-FR" dirty="0"/>
            </a:br>
            <a:r>
              <a:rPr lang="fr-FR" dirty="0"/>
              <a:t>DES MALENTENDUS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0A3EA1E-67FF-D8BD-A8B9-718D1847357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7" r="13869"/>
          <a:stretch/>
        </p:blipFill>
        <p:spPr bwMode="auto">
          <a:xfrm>
            <a:off x="20" y="10"/>
            <a:ext cx="5404493" cy="6857990"/>
          </a:xfrm>
          <a:prstGeom prst="rect">
            <a:avLst/>
          </a:prstGeom>
          <a:noFill/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9120F0-0561-3BE1-C971-5223E4BFF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3464" y="2207969"/>
            <a:ext cx="5266535" cy="4380032"/>
          </a:xfrm>
        </p:spPr>
        <p:txBody>
          <a:bodyPr>
            <a:normAutofit fontScale="70000" lnSpcReduction="20000"/>
          </a:bodyPr>
          <a:lstStyle/>
          <a:p>
            <a:r>
              <a:rPr lang="fr-FR" b="1" dirty="0"/>
              <a:t>Confusions</a:t>
            </a:r>
          </a:p>
          <a:p>
            <a:r>
              <a:rPr lang="fr-FR" dirty="0"/>
              <a:t>Pluri- inter- cross-multi</a:t>
            </a:r>
          </a:p>
          <a:p>
            <a:r>
              <a:rPr lang="fr-FR" dirty="0"/>
              <a:t>Ex: Séminaire </a:t>
            </a:r>
          </a:p>
          <a:p>
            <a:r>
              <a:rPr lang="fr-FR" dirty="0"/>
              <a:t>Ex: Article fondateur</a:t>
            </a:r>
          </a:p>
          <a:p>
            <a:r>
              <a:rPr lang="fr-FR" dirty="0"/>
              <a:t>15h 1ère définition </a:t>
            </a:r>
          </a:p>
          <a:p>
            <a:r>
              <a:rPr lang="fr-FR" b="1" dirty="0"/>
              <a:t>Rigueur manquante </a:t>
            </a:r>
          </a:p>
          <a:p>
            <a:r>
              <a:rPr lang="fr-FR" b="1" dirty="0"/>
              <a:t>?</a:t>
            </a:r>
            <a:r>
              <a:rPr lang="fr-FR" dirty="0"/>
              <a:t> Qu’une méthodologie? </a:t>
            </a:r>
            <a:endParaRPr lang="fr-FR" b="1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r>
              <a:rPr lang="fr-FR" dirty="0"/>
              <a:t>Sauf que…</a:t>
            </a:r>
          </a:p>
          <a:p>
            <a:pPr marL="0" indent="0">
              <a:buNone/>
            </a:pPr>
            <a:r>
              <a:rPr lang="fr-FR" dirty="0"/>
              <a:t>… monde Scientifique en l’occurrence </a:t>
            </a:r>
          </a:p>
          <a:p>
            <a:pPr marL="0" indent="0">
              <a:buNone/>
            </a:pPr>
            <a:r>
              <a:rPr lang="fr-FR" dirty="0"/>
              <a:t>…et n’aide pas à bien accompagner et évaluer</a:t>
            </a:r>
          </a:p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9105F3-3CCC-F10B-1E8B-17E5E39D951F}"/>
              </a:ext>
            </a:extLst>
          </p:cNvPr>
          <p:cNvSpPr/>
          <p:nvPr/>
        </p:nvSpPr>
        <p:spPr>
          <a:xfrm>
            <a:off x="2208151" y="5387673"/>
            <a:ext cx="3208503" cy="1200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 Mal nommer c’est ajouter au malheur du monde »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9E5C2B-14E7-C97D-3539-620C7D6743FB}"/>
              </a:ext>
            </a:extLst>
          </p:cNvPr>
          <p:cNvSpPr/>
          <p:nvPr/>
        </p:nvSpPr>
        <p:spPr>
          <a:xfrm rot="20420138">
            <a:off x="169522" y="684627"/>
            <a:ext cx="3243493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 Attendu</a:t>
            </a:r>
          </a:p>
          <a:p>
            <a:pPr algn="ctr"/>
            <a:r>
              <a:rPr lang="fr-FR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Entendu</a:t>
            </a:r>
          </a:p>
          <a:p>
            <a:pPr algn="ctr"/>
            <a:r>
              <a:rPr lang="fr-FR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Malentendu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D97AC0B-594C-6A69-C3C9-4B3CE40FF9BE}"/>
              </a:ext>
            </a:extLst>
          </p:cNvPr>
          <p:cNvSpPr txBox="1"/>
          <p:nvPr/>
        </p:nvSpPr>
        <p:spPr>
          <a:xfrm>
            <a:off x="-61476" y="2143807"/>
            <a:ext cx="53393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-Juxtaposition additive et non intégrative de plusieurs disciplines. Ce "plus" n'est qu'au service de la discipline d'origine. Il n'y a pas d'enrichissement mutuel des disciplines. Une pseudo interdisciplinarité de façade.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DE9EAC6-D4DD-CE22-BF05-608B9AD95AB4}"/>
              </a:ext>
            </a:extLst>
          </p:cNvPr>
          <p:cNvSpPr txBox="1"/>
          <p:nvPr/>
        </p:nvSpPr>
        <p:spPr>
          <a:xfrm>
            <a:off x="0" y="3915506"/>
            <a:ext cx="524065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-Une stratégie d’interpellation, de confrontation et de conflit qui se résout lorsque des transferts de méthodes, de concepts et d’outils s’opèrent.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49BFE0D-2F63-34E9-D780-773E9A55271E}"/>
              </a:ext>
            </a:extLst>
          </p:cNvPr>
          <p:cNvSpPr txBox="1"/>
          <p:nvPr/>
        </p:nvSpPr>
        <p:spPr>
          <a:xfrm>
            <a:off x="12161" y="3069482"/>
            <a:ext cx="540449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-Une étape qui implique une « force brute » pour réinterpréter les concepts et objectifs d’une discipline et imposer une polarisation rigide à travers les disciplines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FB5B5A0-C058-7E72-EFAE-CDF6A9AA256A}"/>
              </a:ext>
            </a:extLst>
          </p:cNvPr>
          <p:cNvSpPr txBox="1"/>
          <p:nvPr/>
        </p:nvSpPr>
        <p:spPr>
          <a:xfrm>
            <a:off x="-61476" y="4630744"/>
            <a:ext cx="540449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-Plusieurs disciplines travaillent autour d’un même objet proposé par une discipline. Inter-champ communicationnel avec alternance de perspective.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96586A4-ABBC-655E-1C98-7A6C9DEECCAA}"/>
              </a:ext>
            </a:extLst>
          </p:cNvPr>
          <p:cNvSpPr txBox="1"/>
          <p:nvPr/>
        </p:nvSpPr>
        <p:spPr>
          <a:xfrm>
            <a:off x="5207155" y="4808688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Pluri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4524A6E-7408-6969-AC71-4FC69C3334B3}"/>
              </a:ext>
            </a:extLst>
          </p:cNvPr>
          <p:cNvSpPr txBox="1"/>
          <p:nvPr/>
        </p:nvSpPr>
        <p:spPr>
          <a:xfrm>
            <a:off x="5128960" y="3957463"/>
            <a:ext cx="714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Inter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8A66DA1-5170-DD23-6621-F14EBFC6FF27}"/>
              </a:ext>
            </a:extLst>
          </p:cNvPr>
          <p:cNvSpPr txBox="1"/>
          <p:nvPr/>
        </p:nvSpPr>
        <p:spPr>
          <a:xfrm>
            <a:off x="5072134" y="3275858"/>
            <a:ext cx="751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cross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3100CB5-A0BD-833E-AE43-B52CDC2F25B8}"/>
              </a:ext>
            </a:extLst>
          </p:cNvPr>
          <p:cNvSpPr txBox="1"/>
          <p:nvPr/>
        </p:nvSpPr>
        <p:spPr>
          <a:xfrm>
            <a:off x="5071934" y="2488912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multi</a:t>
            </a:r>
          </a:p>
        </p:txBody>
      </p:sp>
    </p:spTree>
    <p:extLst>
      <p:ext uri="{BB962C8B-B14F-4D97-AF65-F5344CB8AC3E}">
        <p14:creationId xmlns:p14="http://schemas.microsoft.com/office/powerpoint/2010/main" val="357423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029E29C-889A-07F4-4663-B53E0D2DD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3464" y="755650"/>
            <a:ext cx="5266535" cy="1345115"/>
          </a:xfrm>
        </p:spPr>
        <p:txBody>
          <a:bodyPr>
            <a:normAutofit/>
          </a:bodyPr>
          <a:lstStyle/>
          <a:p>
            <a:r>
              <a:rPr lang="fr-FR" dirty="0"/>
              <a:t>CLARIFICATION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0A3EA1E-67FF-D8BD-A8B9-718D1847357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7" r="13869"/>
          <a:stretch/>
        </p:blipFill>
        <p:spPr bwMode="auto">
          <a:xfrm>
            <a:off x="20" y="10"/>
            <a:ext cx="5404493" cy="6857990"/>
          </a:xfrm>
          <a:prstGeom prst="rect">
            <a:avLst/>
          </a:prstGeom>
          <a:noFill/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9120F0-0561-3BE1-C971-5223E4BFF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3464" y="2207969"/>
            <a:ext cx="5266535" cy="4209609"/>
          </a:xfrm>
        </p:spPr>
        <p:txBody>
          <a:bodyPr>
            <a:normAutofit/>
          </a:bodyPr>
          <a:lstStyle/>
          <a:p>
            <a:r>
              <a:rPr lang="fr-FR" b="1" dirty="0"/>
              <a:t>49 formes</a:t>
            </a:r>
          </a:p>
          <a:p>
            <a:r>
              <a:rPr lang="fr-FR" b="1" dirty="0"/>
              <a:t>Pas de volonté de normalisation</a:t>
            </a:r>
          </a:p>
          <a:p>
            <a:r>
              <a:rPr lang="fr-FR" b="1" dirty="0"/>
              <a:t>Poser une base </a:t>
            </a:r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99124E4-0A6B-CA3B-9049-D028BEB254DF}"/>
              </a:ext>
            </a:extLst>
          </p:cNvPr>
          <p:cNvSpPr txBox="1"/>
          <p:nvPr/>
        </p:nvSpPr>
        <p:spPr>
          <a:xfrm>
            <a:off x="5404513" y="6134207"/>
            <a:ext cx="1912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>
                <a:solidFill>
                  <a:srgbClr val="FF0000"/>
                </a:solidFill>
              </a:rPr>
              <a:t>Nourrit, </a:t>
            </a:r>
            <a:r>
              <a:rPr lang="fr-FR" sz="1600" i="1" dirty="0" err="1">
                <a:solidFill>
                  <a:srgbClr val="FF0000"/>
                </a:solidFill>
              </a:rPr>
              <a:t>Alevêque</a:t>
            </a:r>
            <a:r>
              <a:rPr lang="fr-FR" sz="1600" i="1" dirty="0">
                <a:solidFill>
                  <a:srgbClr val="FF0000"/>
                </a:solidFill>
              </a:rPr>
              <a:t>, </a:t>
            </a:r>
          </a:p>
          <a:p>
            <a:r>
              <a:rPr lang="fr-FR" sz="1600" i="1" dirty="0">
                <a:solidFill>
                  <a:srgbClr val="FF0000"/>
                </a:solidFill>
              </a:rPr>
              <a:t>Laurent, </a:t>
            </a:r>
            <a:r>
              <a:rPr lang="fr-FR" sz="1600" i="1" dirty="0" err="1">
                <a:solidFill>
                  <a:srgbClr val="FF0000"/>
                </a:solidFill>
              </a:rPr>
              <a:t>Libourel</a:t>
            </a:r>
            <a:r>
              <a:rPr lang="fr-FR" sz="1600" i="1" dirty="0">
                <a:solidFill>
                  <a:srgbClr val="FF0000"/>
                </a:solidFill>
              </a:rPr>
              <a:t>,</a:t>
            </a:r>
          </a:p>
          <a:p>
            <a:r>
              <a:rPr lang="fr-FR" sz="1600" i="1" dirty="0">
                <a:solidFill>
                  <a:srgbClr val="FF0000"/>
                </a:solidFill>
              </a:rPr>
              <a:t> 2023; 2024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521B26D-A304-E43F-47D5-A5FB23EEF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3851" y="0"/>
            <a:ext cx="5819300" cy="855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70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029E29C-889A-07F4-4663-B53E0D2DD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3464" y="755650"/>
            <a:ext cx="5266535" cy="1345115"/>
          </a:xfrm>
        </p:spPr>
        <p:txBody>
          <a:bodyPr>
            <a:normAutofit/>
          </a:bodyPr>
          <a:lstStyle/>
          <a:p>
            <a:r>
              <a:rPr lang="fr-FR" dirty="0"/>
              <a:t>DIFFICULTÉS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0A3EA1E-67FF-D8BD-A8B9-718D1847357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7" r="13869"/>
          <a:stretch/>
        </p:blipFill>
        <p:spPr bwMode="auto">
          <a:xfrm>
            <a:off x="20" y="10"/>
            <a:ext cx="5404493" cy="6857990"/>
          </a:xfrm>
          <a:prstGeom prst="rect">
            <a:avLst/>
          </a:prstGeom>
          <a:noFill/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9120F0-0561-3BE1-C971-5223E4BFF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3464" y="2207970"/>
            <a:ext cx="6028536" cy="4650030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/>
              <a:t>Ordre épistémologique, organisationnel, institutionnel</a:t>
            </a:r>
          </a:p>
          <a:p>
            <a:r>
              <a:rPr lang="fr-FR" dirty="0"/>
              <a:t>Conflits/ruptures, disparités niveaux expertise</a:t>
            </a:r>
          </a:p>
          <a:p>
            <a:r>
              <a:rPr lang="fr-FR" dirty="0"/>
              <a:t>Difficulté évaluation en dehors de sa spécialité</a:t>
            </a:r>
          </a:p>
          <a:p>
            <a:r>
              <a:rPr lang="fr-FR" dirty="0"/>
              <a:t>Conflit entre disciplines/Postures de pouvoirs</a:t>
            </a:r>
          </a:p>
          <a:p>
            <a:r>
              <a:rPr lang="fr-FR" dirty="0"/>
              <a:t>Insuffisance de temps</a:t>
            </a:r>
          </a:p>
          <a:p>
            <a:r>
              <a:rPr lang="fr-FR" dirty="0"/>
              <a:t>Insuffisance de budget</a:t>
            </a:r>
          </a:p>
          <a:p>
            <a:r>
              <a:rPr lang="fr-FR" dirty="0"/>
              <a:t>Difficulté Attribution Propriété intellectuelle pour un collectif</a:t>
            </a:r>
          </a:p>
          <a:p>
            <a:r>
              <a:rPr lang="fr-FR" dirty="0"/>
              <a:t>Manque de communication et d’accompagnement </a:t>
            </a:r>
          </a:p>
          <a:p>
            <a:r>
              <a:rPr lang="fr-FR" dirty="0"/>
              <a:t>Langage commun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99124E4-0A6B-CA3B-9049-D028BEB254DF}"/>
              </a:ext>
            </a:extLst>
          </p:cNvPr>
          <p:cNvSpPr txBox="1"/>
          <p:nvPr/>
        </p:nvSpPr>
        <p:spPr>
          <a:xfrm>
            <a:off x="3584188" y="6294236"/>
            <a:ext cx="1354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>
                <a:solidFill>
                  <a:srgbClr val="FF0000"/>
                </a:solidFill>
              </a:rPr>
              <a:t>Nourrit, 2023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6302F94-B2AE-BFE5-4197-B8C1B6D60C72}"/>
              </a:ext>
            </a:extLst>
          </p:cNvPr>
          <p:cNvSpPr txBox="1"/>
          <p:nvPr/>
        </p:nvSpPr>
        <p:spPr>
          <a:xfrm>
            <a:off x="3582484" y="5955682"/>
            <a:ext cx="1735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>
                <a:solidFill>
                  <a:srgbClr val="FF0000"/>
                </a:solidFill>
              </a:rPr>
              <a:t>Choi &amp; Pak, 2007</a:t>
            </a:r>
          </a:p>
        </p:txBody>
      </p:sp>
      <p:pic>
        <p:nvPicPr>
          <p:cNvPr id="8" name="Image 7" descr="Une image contenant dessin humoristique, dessin, croquis, illustration&#10;&#10;Description générée automatiquement">
            <a:extLst>
              <a:ext uri="{FF2B5EF4-FFF2-40B4-BE49-F238E27FC236}">
                <a16:creationId xmlns:a16="http://schemas.microsoft.com/office/drawing/2014/main" id="{D2802149-D23E-9D0F-B5F9-F693A38104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37"/>
          <a:stretch/>
        </p:blipFill>
        <p:spPr bwMode="auto">
          <a:xfrm>
            <a:off x="101621" y="4012781"/>
            <a:ext cx="2396701" cy="2112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Une image contenant horloge, Horloge murale, horloge quartz, temps&#10;&#10;Description générée automatiquement">
            <a:extLst>
              <a:ext uri="{FF2B5EF4-FFF2-40B4-BE49-F238E27FC236}">
                <a16:creationId xmlns:a16="http://schemas.microsoft.com/office/drawing/2014/main" id="{322152EF-452C-1956-26B1-87FCDC0F5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314" y="3237431"/>
            <a:ext cx="2112940" cy="2112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E23A1469-7E9D-B6C6-953F-E13B248B4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6167" y="1108513"/>
            <a:ext cx="2222155" cy="219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3397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029E29C-889A-07F4-4663-B53E0D2DD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3464" y="862854"/>
            <a:ext cx="5266535" cy="1345115"/>
          </a:xfrm>
        </p:spPr>
        <p:txBody>
          <a:bodyPr>
            <a:normAutofit/>
          </a:bodyPr>
          <a:lstStyle/>
          <a:p>
            <a:r>
              <a:rPr lang="fr-FR" dirty="0"/>
              <a:t>ÉTAPES/STRATÉGIES</a:t>
            </a:r>
            <a:br>
              <a:rPr lang="fr-FR" dirty="0"/>
            </a:br>
            <a:r>
              <a:rPr lang="fr-FR" dirty="0"/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0A3EA1E-67FF-D8BD-A8B9-718D1847357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7" r="13869"/>
          <a:stretch/>
        </p:blipFill>
        <p:spPr bwMode="auto">
          <a:xfrm>
            <a:off x="20" y="10"/>
            <a:ext cx="5404493" cy="6857990"/>
          </a:xfrm>
          <a:prstGeom prst="rect">
            <a:avLst/>
          </a:prstGeom>
          <a:noFill/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9120F0-0561-3BE1-C971-5223E4BFF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3464" y="2207969"/>
            <a:ext cx="5266535" cy="4511330"/>
          </a:xfrm>
        </p:spPr>
        <p:txBody>
          <a:bodyPr>
            <a:normAutofit/>
          </a:bodyPr>
          <a:lstStyle/>
          <a:p>
            <a:r>
              <a:rPr lang="fr-FR" dirty="0"/>
              <a:t>Différentes /Problèmes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err="1"/>
              <a:t>Teamwork</a:t>
            </a:r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3F1DF3E-45D8-F03D-D3EF-1C2181E60063}"/>
              </a:ext>
            </a:extLst>
          </p:cNvPr>
          <p:cNvSpPr txBox="1"/>
          <p:nvPr/>
        </p:nvSpPr>
        <p:spPr>
          <a:xfrm>
            <a:off x="3956847" y="3181105"/>
            <a:ext cx="2071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Klein, 1990 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E0BFB9E-AD90-61C4-0BD3-890925A86963}"/>
              </a:ext>
            </a:extLst>
          </p:cNvPr>
          <p:cNvSpPr txBox="1"/>
          <p:nvPr/>
        </p:nvSpPr>
        <p:spPr>
          <a:xfrm>
            <a:off x="3069059" y="5768375"/>
            <a:ext cx="196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Choi &amp; Pak, 2007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D352E12-38F0-CF7E-1551-DF7335861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7" y="153030"/>
            <a:ext cx="5487640" cy="3214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AB7941B-CE6C-2A44-64B9-3D6A1EFCDB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513" y="7231116"/>
            <a:ext cx="6235018" cy="530991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AB41418-BE3C-2C2C-BF6D-A19B5E898E61}"/>
              </a:ext>
            </a:extLst>
          </p:cNvPr>
          <p:cNvSpPr txBox="1"/>
          <p:nvPr/>
        </p:nvSpPr>
        <p:spPr>
          <a:xfrm>
            <a:off x="379486" y="3745149"/>
            <a:ext cx="272106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T </a:t>
            </a:r>
            <a:r>
              <a:rPr lang="fr-FR" dirty="0"/>
              <a:t> Team-Equipe</a:t>
            </a:r>
          </a:p>
          <a:p>
            <a:r>
              <a:rPr lang="fr-FR" b="1" dirty="0"/>
              <a:t>E</a:t>
            </a:r>
            <a:r>
              <a:rPr lang="fr-FR" dirty="0"/>
              <a:t> Enthousiasme</a:t>
            </a:r>
          </a:p>
          <a:p>
            <a:r>
              <a:rPr lang="fr-FR" b="1" dirty="0"/>
              <a:t>A</a:t>
            </a:r>
            <a:r>
              <a:rPr lang="fr-FR" dirty="0"/>
              <a:t> Accessibilité</a:t>
            </a:r>
          </a:p>
          <a:p>
            <a:r>
              <a:rPr lang="fr-FR" b="1" dirty="0"/>
              <a:t>M</a:t>
            </a:r>
            <a:r>
              <a:rPr lang="fr-FR" dirty="0"/>
              <a:t> Motivation</a:t>
            </a:r>
          </a:p>
          <a:p>
            <a:r>
              <a:rPr lang="fr-FR" b="1" dirty="0"/>
              <a:t>W</a:t>
            </a:r>
            <a:r>
              <a:rPr lang="fr-FR" dirty="0"/>
              <a:t> Workplace/Institution</a:t>
            </a:r>
          </a:p>
          <a:p>
            <a:r>
              <a:rPr lang="fr-FR" b="1" dirty="0"/>
              <a:t>O</a:t>
            </a:r>
            <a:r>
              <a:rPr lang="fr-FR" dirty="0"/>
              <a:t> Objectifs</a:t>
            </a:r>
          </a:p>
          <a:p>
            <a:r>
              <a:rPr lang="fr-FR" b="1" dirty="0"/>
              <a:t>R</a:t>
            </a:r>
            <a:r>
              <a:rPr lang="fr-FR" dirty="0"/>
              <a:t> Rôles</a:t>
            </a:r>
          </a:p>
          <a:p>
            <a:r>
              <a:rPr lang="fr-FR" b="1" dirty="0"/>
              <a:t>K</a:t>
            </a:r>
            <a:r>
              <a:rPr lang="fr-FR" dirty="0"/>
              <a:t> </a:t>
            </a:r>
            <a:r>
              <a:rPr lang="fr-FR" dirty="0" err="1"/>
              <a:t>Kinship</a:t>
            </a:r>
            <a:r>
              <a:rPr lang="fr-FR" dirty="0"/>
              <a:t>/interaction</a:t>
            </a:r>
          </a:p>
        </p:txBody>
      </p:sp>
    </p:spTree>
    <p:extLst>
      <p:ext uri="{BB962C8B-B14F-4D97-AF65-F5344CB8AC3E}">
        <p14:creationId xmlns:p14="http://schemas.microsoft.com/office/powerpoint/2010/main" val="805502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029E29C-889A-07F4-4663-B53E0D2DD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3464" y="755650"/>
            <a:ext cx="5266535" cy="1345115"/>
          </a:xfrm>
        </p:spPr>
        <p:txBody>
          <a:bodyPr>
            <a:normAutofit/>
          </a:bodyPr>
          <a:lstStyle/>
          <a:p>
            <a:r>
              <a:rPr lang="fr-FR" dirty="0"/>
              <a:t>ÉTAPES/STRATÉGIES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0A3EA1E-67FF-D8BD-A8B9-718D1847357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7" r="13869"/>
          <a:stretch/>
        </p:blipFill>
        <p:spPr bwMode="auto">
          <a:xfrm>
            <a:off x="20" y="10"/>
            <a:ext cx="5404493" cy="6857990"/>
          </a:xfrm>
          <a:prstGeom prst="rect">
            <a:avLst/>
          </a:prstGeom>
          <a:noFill/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9120F0-0561-3BE1-C971-5223E4BFF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3464" y="2207969"/>
            <a:ext cx="5266535" cy="4511330"/>
          </a:xfrm>
        </p:spPr>
        <p:txBody>
          <a:bodyPr>
            <a:normAutofit fontScale="92500"/>
          </a:bodyPr>
          <a:lstStyle/>
          <a:p>
            <a:r>
              <a:rPr lang="fr-FR" dirty="0"/>
              <a:t>Différentes /Problèmes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err="1"/>
              <a:t>Teamwork</a:t>
            </a:r>
            <a:r>
              <a:rPr lang="fr-FR" dirty="0"/>
              <a:t>  en </a:t>
            </a:r>
            <a:r>
              <a:rPr lang="fr-FR" b="1" dirty="0"/>
              <a:t>14 C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L’humain comme pierre angulaire:</a:t>
            </a:r>
          </a:p>
          <a:p>
            <a:r>
              <a:rPr lang="fr-FR" dirty="0"/>
              <a:t>Gnôthi Seaton/</a:t>
            </a:r>
            <a:r>
              <a:rPr lang="fr-FR" dirty="0" err="1"/>
              <a:t>Epimelia</a:t>
            </a:r>
            <a:r>
              <a:rPr lang="fr-FR" dirty="0"/>
              <a:t> </a:t>
            </a:r>
            <a:r>
              <a:rPr lang="fr-FR" dirty="0" err="1"/>
              <a:t>heautou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Connais-toi toi-même/ Souci de soi</a:t>
            </a:r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E0BFB9E-AD90-61C4-0BD3-890925A86963}"/>
              </a:ext>
            </a:extLst>
          </p:cNvPr>
          <p:cNvSpPr txBox="1"/>
          <p:nvPr/>
        </p:nvSpPr>
        <p:spPr>
          <a:xfrm>
            <a:off x="3438818" y="6427623"/>
            <a:ext cx="196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Choi &amp; Pak, 2007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032A6F1-5635-45BB-FFA8-A746368901D8}"/>
              </a:ext>
            </a:extLst>
          </p:cNvPr>
          <p:cNvSpPr txBox="1"/>
          <p:nvPr/>
        </p:nvSpPr>
        <p:spPr>
          <a:xfrm>
            <a:off x="10538318" y="6137707"/>
            <a:ext cx="196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Foucault, 1984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E512147-686C-3CE5-E9D8-04C0759A907B}"/>
              </a:ext>
            </a:extLst>
          </p:cNvPr>
          <p:cNvSpPr txBox="1"/>
          <p:nvPr/>
        </p:nvSpPr>
        <p:spPr>
          <a:xfrm>
            <a:off x="156132" y="3181105"/>
            <a:ext cx="483656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14 C du </a:t>
            </a:r>
            <a:r>
              <a:rPr lang="fr-FR" dirty="0" err="1"/>
              <a:t>Teamwork</a:t>
            </a:r>
            <a:r>
              <a:rPr lang="fr-FR" dirty="0"/>
              <a:t> </a:t>
            </a:r>
          </a:p>
          <a:p>
            <a:r>
              <a:rPr lang="fr-FR" dirty="0"/>
              <a:t> </a:t>
            </a:r>
            <a:r>
              <a:rPr lang="fr-FR" b="1" dirty="0"/>
              <a:t>Coordination</a:t>
            </a:r>
            <a:r>
              <a:rPr lang="fr-FR" dirty="0"/>
              <a:t> des efforts, management des </a:t>
            </a:r>
            <a:r>
              <a:rPr lang="fr-FR" b="1" dirty="0"/>
              <a:t>Conflits</a:t>
            </a:r>
            <a:r>
              <a:rPr lang="fr-FR" dirty="0"/>
              <a:t>, l’engagement (</a:t>
            </a:r>
            <a:r>
              <a:rPr lang="fr-FR" b="1" dirty="0" err="1"/>
              <a:t>Commitment</a:t>
            </a:r>
            <a:r>
              <a:rPr lang="fr-FR" dirty="0"/>
              <a:t>), la </a:t>
            </a:r>
            <a:r>
              <a:rPr lang="fr-FR" b="1" dirty="0"/>
              <a:t>Cohésion</a:t>
            </a:r>
            <a:r>
              <a:rPr lang="fr-FR" dirty="0"/>
              <a:t>, la </a:t>
            </a:r>
            <a:r>
              <a:rPr lang="fr-FR" b="1" dirty="0"/>
              <a:t>Collaboration</a:t>
            </a:r>
            <a:r>
              <a:rPr lang="fr-FR" dirty="0"/>
              <a:t>, la </a:t>
            </a:r>
            <a:r>
              <a:rPr lang="fr-FR" b="1" dirty="0"/>
              <a:t>Contribution</a:t>
            </a:r>
            <a:r>
              <a:rPr lang="fr-FR" dirty="0"/>
              <a:t>, le soutien de corps (</a:t>
            </a:r>
            <a:r>
              <a:rPr lang="fr-FR" b="1" dirty="0" err="1"/>
              <a:t>Corporate</a:t>
            </a:r>
            <a:r>
              <a:rPr lang="fr-FR" dirty="0"/>
              <a:t>), </a:t>
            </a:r>
            <a:r>
              <a:rPr lang="fr-FR" b="1" dirty="0"/>
              <a:t>Confrontation</a:t>
            </a:r>
            <a:r>
              <a:rPr lang="fr-FR" dirty="0"/>
              <a:t> directe aux problèmes, </a:t>
            </a:r>
            <a:r>
              <a:rPr lang="fr-FR" b="1" dirty="0"/>
              <a:t>Coopération</a:t>
            </a:r>
            <a:r>
              <a:rPr lang="fr-FR" dirty="0"/>
              <a:t>, </a:t>
            </a:r>
            <a:r>
              <a:rPr lang="fr-FR" b="1" dirty="0"/>
              <a:t>Consensus</a:t>
            </a:r>
            <a:r>
              <a:rPr lang="fr-FR" dirty="0"/>
              <a:t>, </a:t>
            </a:r>
            <a:r>
              <a:rPr lang="fr-FR" b="1" dirty="0"/>
              <a:t>Consistance</a:t>
            </a:r>
            <a:r>
              <a:rPr lang="fr-FR" dirty="0"/>
              <a:t>, </a:t>
            </a:r>
            <a:r>
              <a:rPr lang="fr-FR" b="1" dirty="0"/>
              <a:t>Communication</a:t>
            </a:r>
            <a:r>
              <a:rPr lang="fr-FR" dirty="0"/>
              <a:t>, le prendre soin (</a:t>
            </a:r>
            <a:r>
              <a:rPr lang="fr-FR" b="1" dirty="0" err="1"/>
              <a:t>Caring</a:t>
            </a:r>
            <a:r>
              <a:rPr lang="fr-FR" dirty="0"/>
              <a:t>), la personnalité (la bonne </a:t>
            </a:r>
            <a:r>
              <a:rPr lang="fr-FR" b="1" dirty="0"/>
              <a:t>Chimie</a:t>
            </a:r>
            <a:r>
              <a:rPr lang="fr-FR" dirty="0"/>
              <a:t>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8550153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Prismatic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42B3BD"/>
      </a:accent1>
      <a:accent2>
        <a:srgbClr val="51B851"/>
      </a:accent2>
      <a:accent3>
        <a:srgbClr val="B5A603"/>
      </a:accent3>
      <a:accent4>
        <a:srgbClr val="F58505"/>
      </a:accent4>
      <a:accent5>
        <a:srgbClr val="FA2481"/>
      </a:accent5>
      <a:accent6>
        <a:srgbClr val="9CA2AB"/>
      </a:accent6>
      <a:hlink>
        <a:srgbClr val="FA2481"/>
      </a:hlink>
      <a:folHlink>
        <a:srgbClr val="57618E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76DEA9DC5A0A4A9051D30E3FB0746F" ma:contentTypeVersion="7" ma:contentTypeDescription="Crée un document." ma:contentTypeScope="" ma:versionID="53d788a33a597d3752d82dc88e8f974e">
  <xsd:schema xmlns:xsd="http://www.w3.org/2001/XMLSchema" xmlns:xs="http://www.w3.org/2001/XMLSchema" xmlns:p="http://schemas.microsoft.com/office/2006/metadata/properties" xmlns:ns3="934bb041-e8db-4018-8c75-bd9e44340ec5" targetNamespace="http://schemas.microsoft.com/office/2006/metadata/properties" ma:root="true" ma:fieldsID="698febbd3e6157e6d5b30de5c917f49a" ns3:_="">
    <xsd:import namespace="934bb041-e8db-4018-8c75-bd9e44340ec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MediaServiceDateTake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4bb041-e8db-4018-8c75-bd9e44340e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430EC4-C204-4035-8C04-6059FA66DF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645B41-DA51-4EFC-9C36-11AF4F48702B}">
  <ds:schemaRefs>
    <ds:schemaRef ds:uri="934bb041-e8db-4018-8c75-bd9e44340ec5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9D37BF5-C142-4E92-940B-1D9FA8963B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4bb041-e8db-4018-8c75-bd9e44340e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1003</Words>
  <Application>Microsoft Office PowerPoint</Application>
  <PresentationFormat>Grand écran</PresentationFormat>
  <Paragraphs>156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Aharoni</vt:lpstr>
      <vt:lpstr>Arial</vt:lpstr>
      <vt:lpstr>Avenir Next LT Pro</vt:lpstr>
      <vt:lpstr>Times New Roman</vt:lpstr>
      <vt:lpstr>PrismaticVTI</vt:lpstr>
      <vt:lpstr>ENJEUX  &amp;  OBSTACLES  à l’INTERDISCIPLINARITÉ</vt:lpstr>
      <vt:lpstr>ENJEUX  &amp;  OBSTACLES  à l’INTERDISCIPLINARITÉ</vt:lpstr>
      <vt:lpstr>UN ATTENDU </vt:lpstr>
      <vt:lpstr>UN ATTENDU </vt:lpstr>
      <vt:lpstr>DES ENTENDUS DES MALENTENDUS</vt:lpstr>
      <vt:lpstr>CLARIFICATION</vt:lpstr>
      <vt:lpstr>DIFFICULTÉS</vt:lpstr>
      <vt:lpstr>ÉTAPES/STRATÉGIES  </vt:lpstr>
      <vt:lpstr>ÉTAPES/STRATÉGIES </vt:lpstr>
      <vt:lpstr>ATTITUDES  </vt:lpstr>
      <vt:lpstr>ENVIRONNEMENT CAPACITANT  </vt:lpstr>
      <vt:lpstr>INTERVENTION CAPACITANTE  </vt:lpstr>
      <vt:lpstr>Ce que peut l’interdisciplinarité …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VERTUS  DE  L’INTERDISCIPLINARITE</dc:title>
  <dc:creator>Deborah Nourrit</dc:creator>
  <cp:lastModifiedBy>Deborah Nourrit</cp:lastModifiedBy>
  <cp:revision>28</cp:revision>
  <dcterms:created xsi:type="dcterms:W3CDTF">2024-05-28T07:50:14Z</dcterms:created>
  <dcterms:modified xsi:type="dcterms:W3CDTF">2024-12-02T12:38:50Z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0x010100B776DEA9DC5A0A4A9051D30E3FB0746F</vt:lpwstr>
  </property>
</Properties>
</file>