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2" r:id="rId21"/>
    <p:sldId id="283" r:id="rId22"/>
    <p:sldId id="279" r:id="rId23"/>
    <p:sldId id="280" r:id="rId24"/>
    <p:sldId id="281" r:id="rId25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7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12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125" name="PlaceHolder 4"/>
          <p:cNvSpPr>
            <a:spLocks noGrp="1"/>
          </p:cNvSpPr>
          <p:nvPr>
            <p:ph type="dt" idx="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126" name="PlaceHolder 5"/>
          <p:cNvSpPr>
            <a:spLocks noGrp="1"/>
          </p:cNvSpPr>
          <p:nvPr>
            <p:ph type="ftr" idx="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127" name="PlaceHolder 6"/>
          <p:cNvSpPr>
            <a:spLocks noGrp="1"/>
          </p:cNvSpPr>
          <p:nvPr>
            <p:ph type="sldNum" idx="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D29A82C0-8BCC-41BF-AE95-2DCE971230D4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Num" idx="9"/>
          </p:nvPr>
        </p:nvSpPr>
        <p:spPr>
          <a:xfrm>
            <a:off x="4278960" y="5880240"/>
            <a:ext cx="328032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927BA9-3717-46D7-88B7-92111A7DB2BE}" type="slidenum">
              <a:rPr lang="fr-FR" sz="1400" b="0" strike="noStrike" spc="-1">
                <a:latin typeface="Times New Roman"/>
                <a:ea typeface="Tahoma"/>
              </a:rPr>
              <a:t>1</a:t>
            </a:fld>
            <a:endParaRPr lang="fr-FR" sz="1400" b="0" strike="noStrike" spc="-1">
              <a:latin typeface="Times New Roman"/>
            </a:endParaRPr>
          </a:p>
        </p:txBody>
      </p:sp>
      <p:sp>
        <p:nvSpPr>
          <p:cNvPr id="37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10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05A1B47-A01B-43D6-B8ED-E311B317952D}" type="slidenum">
              <a:rPr lang="fr-FR" sz="1400" b="0" strike="noStrike" spc="-1">
                <a:latin typeface="Times New Roman"/>
                <a:ea typeface="Tahoma"/>
              </a:rPr>
              <a:t>7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11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BFF9823-2875-434F-974B-F1850704D7B6}" type="slidenum">
              <a:rPr lang="fr-FR" sz="1400" b="0" strike="noStrike" spc="-1">
                <a:latin typeface="Times New Roman"/>
                <a:ea typeface="Tahoma"/>
              </a:rPr>
              <a:t>12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Num" idx="12"/>
          </p:nvPr>
        </p:nvSpPr>
        <p:spPr>
          <a:xfrm>
            <a:off x="4278960" y="5880240"/>
            <a:ext cx="328032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F0A9FA-7C41-486A-A4A7-5CB1269D38E3}" type="slidenum">
              <a:rPr lang="fr-FR" sz="1400" b="0" strike="noStrike" spc="-1">
                <a:latin typeface="Times New Roman"/>
                <a:ea typeface="Tahoma"/>
              </a:rPr>
              <a:t>17</a:t>
            </a:fld>
            <a:endParaRPr lang="fr-FR" sz="1400" b="0" strike="noStrike" spc="-1">
              <a:latin typeface="Times New Roman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Num" idx="12"/>
          </p:nvPr>
        </p:nvSpPr>
        <p:spPr>
          <a:xfrm>
            <a:off x="4278960" y="5880240"/>
            <a:ext cx="328032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F0A9FA-7C41-486A-A4A7-5CB1269D38E3}" type="slidenum">
              <a:rPr lang="fr-FR" sz="1400" b="0" strike="noStrike" spc="-1">
                <a:latin typeface="Times New Roman"/>
                <a:ea typeface="Tahoma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7380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Num" idx="12"/>
          </p:nvPr>
        </p:nvSpPr>
        <p:spPr>
          <a:xfrm>
            <a:off x="4278960" y="5880240"/>
            <a:ext cx="328032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F0A9FA-7C41-486A-A4A7-5CB1269D38E3}" type="slidenum">
              <a:rPr lang="fr-FR" sz="1400" b="0" strike="noStrike" spc="-1">
                <a:latin typeface="Times New Roman"/>
                <a:ea typeface="Tahoma"/>
              </a:rPr>
              <a:t>19</a:t>
            </a:fld>
            <a:endParaRPr lang="fr-FR" sz="1400" b="0" strike="noStrike" spc="-1">
              <a:latin typeface="Times New Roman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31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8"/>
          <p:cNvSpPr/>
          <p:nvPr/>
        </p:nvSpPr>
        <p:spPr>
          <a:xfrm>
            <a:off x="0" y="9428040"/>
            <a:ext cx="2889000" cy="49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  <a:ea typeface="+mn-ea"/>
              </a:rPr>
              <a:t>Séminaire de valorisation GO 2 et 3 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397" name="Rectangle 9"/>
          <p:cNvSpPr/>
          <p:nvPr/>
        </p:nvSpPr>
        <p:spPr>
          <a:xfrm>
            <a:off x="3778200" y="9428040"/>
            <a:ext cx="2889000" cy="49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C9EA887-EBEB-4A0A-A980-AF27E3D2E097}" type="slidenum">
              <a:rPr lang="fr-FR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20</a:t>
            </a:fld>
            <a:endParaRPr lang="fr-FR" sz="1200" b="0" strike="noStrike" spc="-1">
              <a:latin typeface="Arial"/>
            </a:endParaRPr>
          </a:p>
        </p:txBody>
      </p:sp>
      <p:sp>
        <p:nvSpPr>
          <p:cNvPr id="398" name="Text Box 2"/>
          <p:cNvSpPr/>
          <p:nvPr/>
        </p:nvSpPr>
        <p:spPr>
          <a:xfrm>
            <a:off x="1111320" y="744480"/>
            <a:ext cx="4446360" cy="3722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PlaceHolder 1"/>
          <p:cNvSpPr>
            <a:spLocks noGrp="1"/>
          </p:cNvSpPr>
          <p:nvPr>
            <p:ph type="body"/>
          </p:nvPr>
        </p:nvSpPr>
        <p:spPr>
          <a:xfrm>
            <a:off x="888840" y="4714920"/>
            <a:ext cx="4887720" cy="456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46FDD1-6B01-4CCB-8B98-C547E015DC74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6986EC4-AE83-47B8-920B-F2C2D45E516A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F7FC61-C7F1-48C8-A5E5-BB3D1C77CE19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92CB11-5CAD-45B7-B2F9-6543D0134470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9A2A67C-9211-4650-9FE5-3B065701C626}" type="slidenum">
              <a:t>‹N°›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6472F7-9E22-46AF-8BD5-F82AB32BF7CB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1D2089-618B-4E36-8FD1-AA527172C933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8DDE662-71BA-42E6-9A98-2955DCCCAD86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398558C-232E-4C65-8CE5-EF9D7E081867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B127C5-5EE5-4257-A998-C028A3B6FC11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73F4B8-8110-435A-8D31-18E335292C8E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B1DCAFA-7726-4AD7-9CB9-2F1D3D0C0F2E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/>
          <p:cNvPicPr/>
          <p:nvPr/>
        </p:nvPicPr>
        <p:blipFill>
          <a:blip r:embed="rId14"/>
          <a:stretch/>
        </p:blipFill>
        <p:spPr>
          <a:xfrm>
            <a:off x="0" y="-33120"/>
            <a:ext cx="10079280" cy="564336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dt" idx="1"/>
          </p:nvPr>
        </p:nvSpPr>
        <p:spPr>
          <a:xfrm>
            <a:off x="504000" y="5164560"/>
            <a:ext cx="2347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ftr" idx="2"/>
          </p:nvPr>
        </p:nvSpPr>
        <p:spPr>
          <a:xfrm>
            <a:off x="0" y="5164560"/>
            <a:ext cx="10079640" cy="50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sldNum" idx="3"/>
          </p:nvPr>
        </p:nvSpPr>
        <p:spPr>
          <a:xfrm>
            <a:off x="7227360" y="516456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  <a:ea typeface="Tahom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04A7F52-2E67-42BD-9476-355E909937EC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Tahoma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Tahoma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1"/>
          <p:cNvPicPr/>
          <p:nvPr/>
        </p:nvPicPr>
        <p:blipFill>
          <a:blip r:embed="rId14"/>
          <a:stretch/>
        </p:blipFill>
        <p:spPr>
          <a:xfrm>
            <a:off x="360" y="62280"/>
            <a:ext cx="10079280" cy="564336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3600" b="1" strike="noStrike" spc="-1">
                <a:solidFill>
                  <a:srgbClr val="FF364D"/>
                </a:solidFill>
                <a:latin typeface="Tahoma"/>
                <a:ea typeface="PingFang SC"/>
              </a:rPr>
              <a:t>Modifiez le style du titre</a:t>
            </a:r>
            <a:endParaRPr lang="fr-FR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  <a:ea typeface="PingFang SC"/>
              </a:rPr>
              <a:t>Modifier les styles du texte du masque</a:t>
            </a:r>
            <a:endParaRPr lang="fr-FR" sz="2800" b="0" strike="noStrike" spc="-1">
              <a:solidFill>
                <a:srgbClr val="000000"/>
              </a:solidFill>
              <a:latin typeface="Tahoma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  <a:ea typeface="PingFang SC"/>
              </a:rPr>
              <a:t>Deuxième niveau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  <a:ea typeface="PingFang SC"/>
              </a:rPr>
              <a:t>Troisième niveau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  <a:ea typeface="PingFang SC"/>
              </a:rPr>
              <a:t>Quatrième niveau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  <a:ea typeface="PingFang SC"/>
              </a:rPr>
              <a:t>Cinquième niveau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4"/>
          </p:nvPr>
        </p:nvSpPr>
        <p:spPr>
          <a:xfrm>
            <a:off x="1467720" y="5364000"/>
            <a:ext cx="5659920" cy="30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1"/>
          <p:cNvPicPr/>
          <p:nvPr/>
        </p:nvPicPr>
        <p:blipFill>
          <a:blip r:embed="rId14"/>
          <a:stretch/>
        </p:blipFill>
        <p:spPr>
          <a:xfrm>
            <a:off x="360" y="62280"/>
            <a:ext cx="10079280" cy="5643360"/>
          </a:xfrm>
          <a:prstGeom prst="rect">
            <a:avLst/>
          </a:prstGeom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dt" idx="5"/>
          </p:nvPr>
        </p:nvSpPr>
        <p:spPr>
          <a:xfrm>
            <a:off x="1467720" y="5364000"/>
            <a:ext cx="5659920" cy="30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Tahoma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ZoneTexte 1"/>
          <p:cNvSpPr/>
          <p:nvPr/>
        </p:nvSpPr>
        <p:spPr>
          <a:xfrm>
            <a:off x="312120" y="1485720"/>
            <a:ext cx="8930160" cy="32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Optidens : Vers des villes lentes mais accessibles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Urbanor : une amélioration d’Optidens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Cyrille Genre-Grandpierre - UMR ESPACE - Avignon Université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Serigne Gueye - LIA - Avignon Université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Jean-Christophe Mounier - LIA – Avignon Université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129" name="Image 3"/>
          <p:cNvPicPr/>
          <p:nvPr/>
        </p:nvPicPr>
        <p:blipFill>
          <a:blip r:embed="rId3"/>
          <a:stretch/>
        </p:blipFill>
        <p:spPr>
          <a:xfrm>
            <a:off x="7331760" y="4822560"/>
            <a:ext cx="1219320" cy="680760"/>
          </a:xfrm>
          <a:prstGeom prst="rect">
            <a:avLst/>
          </a:prstGeom>
          <a:ln w="0">
            <a:noFill/>
          </a:ln>
        </p:spPr>
      </p:pic>
      <p:sp>
        <p:nvSpPr>
          <p:cNvPr id="130" name="Rectangle 2"/>
          <p:cNvSpPr/>
          <p:nvPr/>
        </p:nvSpPr>
        <p:spPr>
          <a:xfrm>
            <a:off x="8650440" y="4127040"/>
            <a:ext cx="1370160" cy="13906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1" name="Image 8"/>
          <p:cNvPicPr/>
          <p:nvPr/>
        </p:nvPicPr>
        <p:blipFill>
          <a:blip r:embed="rId4"/>
          <a:stretch/>
        </p:blipFill>
        <p:spPr>
          <a:xfrm>
            <a:off x="6485760" y="4822560"/>
            <a:ext cx="633240" cy="781200"/>
          </a:xfrm>
          <a:prstGeom prst="rect">
            <a:avLst/>
          </a:prstGeom>
          <a:ln w="0">
            <a:noFill/>
          </a:ln>
        </p:spPr>
      </p:pic>
      <p:sp>
        <p:nvSpPr>
          <p:cNvPr id="132" name="Text Box 15"/>
          <p:cNvSpPr/>
          <p:nvPr/>
        </p:nvSpPr>
        <p:spPr>
          <a:xfrm>
            <a:off x="105120" y="0"/>
            <a:ext cx="74530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400" b="0" strike="noStrike" spc="-1">
                <a:solidFill>
                  <a:srgbClr val="FFFFFF"/>
                </a:solidFill>
                <a:latin typeface="Tahoma"/>
                <a:ea typeface="Tahoma"/>
              </a:rPr>
              <a:t>Symposium  FR Agorantic – 2024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133" name="Image 11"/>
          <p:cNvPicPr/>
          <p:nvPr/>
        </p:nvPicPr>
        <p:blipFill>
          <a:blip r:embed="rId5"/>
          <a:stretch/>
        </p:blipFill>
        <p:spPr>
          <a:xfrm>
            <a:off x="8766000" y="4822560"/>
            <a:ext cx="1314360" cy="780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5"/>
          <p:cNvPicPr/>
          <p:nvPr/>
        </p:nvPicPr>
        <p:blipFill>
          <a:blip r:embed="rId2"/>
          <a:stretch/>
        </p:blipFill>
        <p:spPr>
          <a:xfrm>
            <a:off x="80640" y="1540080"/>
            <a:ext cx="3629160" cy="2543040"/>
          </a:xfrm>
          <a:prstGeom prst="rect">
            <a:avLst/>
          </a:prstGeom>
          <a:ln w="0">
            <a:noFill/>
          </a:ln>
        </p:spPr>
      </p:pic>
      <p:pic>
        <p:nvPicPr>
          <p:cNvPr id="172" name="Image 2"/>
          <p:cNvPicPr/>
          <p:nvPr/>
        </p:nvPicPr>
        <p:blipFill>
          <a:blip r:embed="rId3"/>
          <a:stretch/>
        </p:blipFill>
        <p:spPr>
          <a:xfrm>
            <a:off x="116280" y="3079800"/>
            <a:ext cx="990720" cy="1003320"/>
          </a:xfrm>
          <a:prstGeom prst="rect">
            <a:avLst/>
          </a:prstGeom>
          <a:ln w="0">
            <a:noFill/>
          </a:ln>
        </p:spPr>
      </p:pic>
      <p:sp>
        <p:nvSpPr>
          <p:cNvPr id="173" name="Rectangle 9"/>
          <p:cNvSpPr/>
          <p:nvPr/>
        </p:nvSpPr>
        <p:spPr>
          <a:xfrm>
            <a:off x="46080" y="958320"/>
            <a:ext cx="37443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Population de l’aire d’étude 448675 habitants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(grid 200 m * 200 m, Filosofi 2015)</a:t>
            </a:r>
            <a:endParaRPr lang="fr-FR" sz="1400" b="0" strike="noStrike" spc="-1">
              <a:latin typeface="Arial"/>
            </a:endParaRPr>
          </a:p>
        </p:txBody>
      </p:sp>
      <p:grpSp>
        <p:nvGrpSpPr>
          <p:cNvPr id="174" name="Groupe 6"/>
          <p:cNvGrpSpPr/>
          <p:nvPr/>
        </p:nvGrpSpPr>
        <p:grpSpPr>
          <a:xfrm>
            <a:off x="5253480" y="1014480"/>
            <a:ext cx="3855240" cy="3068640"/>
            <a:chOff x="5253480" y="1014480"/>
            <a:chExt cx="3855240" cy="3068640"/>
          </a:xfrm>
        </p:grpSpPr>
        <p:pic>
          <p:nvPicPr>
            <p:cNvPr id="175" name="Image 4"/>
            <p:cNvPicPr/>
            <p:nvPr/>
          </p:nvPicPr>
          <p:blipFill>
            <a:blip r:embed="rId4"/>
            <a:stretch/>
          </p:blipFill>
          <p:spPr>
            <a:xfrm>
              <a:off x="5253480" y="1540080"/>
              <a:ext cx="3855240" cy="2543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6" name="ZoneTexte 10"/>
            <p:cNvSpPr/>
            <p:nvPr/>
          </p:nvSpPr>
          <p:spPr>
            <a:xfrm>
              <a:off x="5286600" y="1014480"/>
              <a:ext cx="292140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Arial"/>
                </a:rPr>
                <a:t>Points de mesure (tirage aléatoire)</a:t>
              </a:r>
              <a:endParaRPr lang="fr-FR" sz="1400" b="0" strike="noStrike" spc="-1">
                <a:latin typeface="Arial"/>
              </a:endParaRPr>
            </a:p>
          </p:txBody>
        </p:sp>
      </p:grpSp>
      <p:sp>
        <p:nvSpPr>
          <p:cNvPr id="177" name="ZoneTexte 13"/>
          <p:cNvSpPr/>
          <p:nvPr/>
        </p:nvSpPr>
        <p:spPr>
          <a:xfrm>
            <a:off x="3772080" y="2488320"/>
            <a:ext cx="2142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0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78" name="ZoneTexte 14"/>
          <p:cNvSpPr/>
          <p:nvPr/>
        </p:nvSpPr>
        <p:spPr>
          <a:xfrm>
            <a:off x="4679640" y="2488320"/>
            <a:ext cx="7142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2 km</a:t>
            </a:r>
            <a:endParaRPr lang="fr-FR" sz="1400" b="0" strike="noStrike" spc="-1">
              <a:latin typeface="Arial"/>
            </a:endParaRPr>
          </a:p>
        </p:txBody>
      </p:sp>
      <p:grpSp>
        <p:nvGrpSpPr>
          <p:cNvPr id="179" name="Groupe 16"/>
          <p:cNvGrpSpPr/>
          <p:nvPr/>
        </p:nvGrpSpPr>
        <p:grpSpPr>
          <a:xfrm>
            <a:off x="3883680" y="2808360"/>
            <a:ext cx="784080" cy="360"/>
            <a:chOff x="3883680" y="2808360"/>
            <a:chExt cx="784080" cy="360"/>
          </a:xfrm>
        </p:grpSpPr>
        <p:sp>
          <p:nvSpPr>
            <p:cNvPr id="180" name="Connecteur droit 12"/>
            <p:cNvSpPr/>
            <p:nvPr/>
          </p:nvSpPr>
          <p:spPr>
            <a:xfrm>
              <a:off x="3883680" y="2808360"/>
              <a:ext cx="392040" cy="360"/>
            </a:xfrm>
            <a:prstGeom prst="line">
              <a:avLst/>
            </a:prstGeom>
            <a:ln w="2844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" name="Connecteur droit 15"/>
            <p:cNvSpPr/>
            <p:nvPr/>
          </p:nvSpPr>
          <p:spPr>
            <a:xfrm>
              <a:off x="4275720" y="2808360"/>
              <a:ext cx="392040" cy="360"/>
            </a:xfrm>
            <a:prstGeom prst="line">
              <a:avLst/>
            </a:prstGeom>
            <a:ln w="2844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2" name="ZoneTexte 18"/>
          <p:cNvSpPr/>
          <p:nvPr/>
        </p:nvSpPr>
        <p:spPr>
          <a:xfrm>
            <a:off x="2457000" y="4318920"/>
            <a:ext cx="43203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Road network OSM :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Vitesse moyenne actuelle de déplacement : 29 km/h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83" name="Rectangle 19"/>
          <p:cNvSpPr/>
          <p:nvPr/>
        </p:nvSpPr>
        <p:spPr>
          <a:xfrm>
            <a:off x="3960" y="573120"/>
            <a:ext cx="7984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Lyon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4" name="ZoneTexte 3"/>
          <p:cNvSpPr/>
          <p:nvPr/>
        </p:nvSpPr>
        <p:spPr>
          <a:xfrm>
            <a:off x="35640" y="94320"/>
            <a:ext cx="102758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Exemple de résultats : Lyon - Nice (France)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 1"/>
          <p:cNvPicPr/>
          <p:nvPr/>
        </p:nvPicPr>
        <p:blipFill>
          <a:blip r:embed="rId2"/>
          <a:stretch/>
        </p:blipFill>
        <p:spPr>
          <a:xfrm>
            <a:off x="110520" y="1378800"/>
            <a:ext cx="4580280" cy="3019680"/>
          </a:xfrm>
          <a:prstGeom prst="rect">
            <a:avLst/>
          </a:prstGeom>
          <a:ln w="0">
            <a:noFill/>
          </a:ln>
        </p:spPr>
      </p:pic>
      <p:pic>
        <p:nvPicPr>
          <p:cNvPr id="186" name="Image 2"/>
          <p:cNvPicPr/>
          <p:nvPr/>
        </p:nvPicPr>
        <p:blipFill>
          <a:blip r:embed="rId3"/>
          <a:stretch/>
        </p:blipFill>
        <p:spPr>
          <a:xfrm>
            <a:off x="5860800" y="1378800"/>
            <a:ext cx="4078080" cy="3134520"/>
          </a:xfrm>
          <a:prstGeom prst="rect">
            <a:avLst/>
          </a:prstGeom>
          <a:ln w="0">
            <a:noFill/>
          </a:ln>
        </p:spPr>
      </p:pic>
      <p:pic>
        <p:nvPicPr>
          <p:cNvPr id="187" name="Image 3"/>
          <p:cNvPicPr/>
          <p:nvPr/>
        </p:nvPicPr>
        <p:blipFill>
          <a:blip r:embed="rId4"/>
          <a:stretch/>
        </p:blipFill>
        <p:spPr>
          <a:xfrm>
            <a:off x="3315960" y="3137400"/>
            <a:ext cx="1348200" cy="1200240"/>
          </a:xfrm>
          <a:prstGeom prst="rect">
            <a:avLst/>
          </a:prstGeom>
          <a:ln w="0">
            <a:noFill/>
          </a:ln>
        </p:spPr>
      </p:pic>
      <p:sp>
        <p:nvSpPr>
          <p:cNvPr id="188" name="ZoneTexte 7"/>
          <p:cNvSpPr/>
          <p:nvPr/>
        </p:nvSpPr>
        <p:spPr>
          <a:xfrm>
            <a:off x="37080" y="258840"/>
            <a:ext cx="812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Nice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9" name="Rectangle 8"/>
          <p:cNvSpPr/>
          <p:nvPr/>
        </p:nvSpPr>
        <p:spPr>
          <a:xfrm>
            <a:off x="0" y="790560"/>
            <a:ext cx="5463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Population de l’aire d’étude 360727 habitants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(grid 200 m * 200 m)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90" name="ZoneTexte 9"/>
          <p:cNvSpPr/>
          <p:nvPr/>
        </p:nvSpPr>
        <p:spPr>
          <a:xfrm>
            <a:off x="5320080" y="847440"/>
            <a:ext cx="47228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Points de mesure (tirage aléatoire)</a:t>
            </a:r>
            <a:endParaRPr lang="fr-FR" sz="1600" b="0" strike="noStrike" spc="-1">
              <a:latin typeface="Arial"/>
            </a:endParaRPr>
          </a:p>
        </p:txBody>
      </p:sp>
      <p:grpSp>
        <p:nvGrpSpPr>
          <p:cNvPr id="191" name="Groupe 4"/>
          <p:cNvGrpSpPr/>
          <p:nvPr/>
        </p:nvGrpSpPr>
        <p:grpSpPr>
          <a:xfrm>
            <a:off x="4716720" y="2419200"/>
            <a:ext cx="1494000" cy="325080"/>
            <a:chOff x="4716720" y="2419200"/>
            <a:chExt cx="1494000" cy="325080"/>
          </a:xfrm>
        </p:grpSpPr>
        <p:sp>
          <p:nvSpPr>
            <p:cNvPr id="192" name="ZoneTexte 10"/>
            <p:cNvSpPr/>
            <p:nvPr/>
          </p:nvSpPr>
          <p:spPr>
            <a:xfrm>
              <a:off x="4716720" y="2423880"/>
              <a:ext cx="29448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Arial"/>
                </a:rPr>
                <a:t>0</a:t>
              </a:r>
              <a:endParaRPr lang="fr-FR" sz="1400" b="0" strike="noStrike" spc="-1">
                <a:latin typeface="Arial"/>
              </a:endParaRPr>
            </a:p>
          </p:txBody>
        </p:sp>
        <p:sp>
          <p:nvSpPr>
            <p:cNvPr id="193" name="ZoneTexte 11"/>
            <p:cNvSpPr/>
            <p:nvPr/>
          </p:nvSpPr>
          <p:spPr>
            <a:xfrm>
              <a:off x="5228280" y="2419200"/>
              <a:ext cx="98244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Arial"/>
                </a:rPr>
                <a:t>2 km</a:t>
              </a:r>
              <a:endParaRPr lang="fr-FR" sz="1400" b="0" strike="noStrike" spc="-1">
                <a:latin typeface="Arial"/>
              </a:endParaRPr>
            </a:p>
          </p:txBody>
        </p:sp>
        <p:grpSp>
          <p:nvGrpSpPr>
            <p:cNvPr id="194" name="Groupe 12"/>
            <p:cNvGrpSpPr/>
            <p:nvPr/>
          </p:nvGrpSpPr>
          <p:grpSpPr>
            <a:xfrm>
              <a:off x="4840200" y="2743920"/>
              <a:ext cx="787680" cy="360"/>
              <a:chOff x="4840200" y="2743920"/>
              <a:chExt cx="787680" cy="360"/>
            </a:xfrm>
          </p:grpSpPr>
          <p:sp>
            <p:nvSpPr>
              <p:cNvPr id="195" name="Connecteur droit 13"/>
              <p:cNvSpPr/>
              <p:nvPr/>
            </p:nvSpPr>
            <p:spPr>
              <a:xfrm>
                <a:off x="4840200" y="2743920"/>
                <a:ext cx="393840" cy="36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" name="Connecteur droit 14"/>
              <p:cNvSpPr/>
              <p:nvPr/>
            </p:nvSpPr>
            <p:spPr>
              <a:xfrm>
                <a:off x="5234040" y="2743920"/>
                <a:ext cx="393840" cy="36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3"/>
          <p:cNvSpPr/>
          <p:nvPr/>
        </p:nvSpPr>
        <p:spPr>
          <a:xfrm>
            <a:off x="34920" y="441720"/>
            <a:ext cx="78354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PIS moyen à 15 minutes 345513 (74182 à 447296) – vitesse moyenne 29 km/h	 </a:t>
            </a:r>
            <a:endParaRPr lang="fr-FR" sz="1400" b="0" strike="noStrike" spc="-1">
              <a:latin typeface="Arial"/>
            </a:endParaRPr>
          </a:p>
        </p:txBody>
      </p:sp>
      <p:grpSp>
        <p:nvGrpSpPr>
          <p:cNvPr id="198" name="Groupe 1"/>
          <p:cNvGrpSpPr/>
          <p:nvPr/>
        </p:nvGrpSpPr>
        <p:grpSpPr>
          <a:xfrm>
            <a:off x="153000" y="2280600"/>
            <a:ext cx="9320040" cy="3002400"/>
            <a:chOff x="153000" y="2280600"/>
            <a:chExt cx="9320040" cy="3002400"/>
          </a:xfrm>
        </p:grpSpPr>
        <p:graphicFrame>
          <p:nvGraphicFramePr>
            <p:cNvPr id="199" name="Objet 198"/>
            <p:cNvGraphicFramePr/>
            <p:nvPr/>
          </p:nvGraphicFramePr>
          <p:xfrm>
            <a:off x="396000" y="3159360"/>
            <a:ext cx="9077040" cy="2123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r:id="rId4" imgW="0" imgH="0" progId="">
                    <p:embed/>
                  </p:oleObj>
                </mc:Choice>
                <mc:Fallback>
                  <p:oleObj r:id="rId4" imgW="0" imgH="0" progId="">
                    <p:embed/>
                    <p:pic>
                      <p:nvPicPr>
                        <p:cNvPr id="200" name=""/>
                        <p:cNvPicPr/>
                        <p:nvPr/>
                      </p:nvPicPr>
                      <p:blipFill>
                        <a:blip r:embed="rId5"/>
                        <a:stretch/>
                      </p:blipFill>
                      <p:spPr>
                        <a:xfrm>
                          <a:off x="396000" y="3159360"/>
                          <a:ext cx="9077040" cy="212364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1" name="ZoneTexte 9"/>
            <p:cNvSpPr/>
            <p:nvPr/>
          </p:nvSpPr>
          <p:spPr>
            <a:xfrm>
              <a:off x="153000" y="2280600"/>
              <a:ext cx="852192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PIS Lyon &gt; PIS Nice : plus de population et moins de contraintes géographiques :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8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15’ City plus simple à Lyon</a:t>
              </a: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202" name="Rectangle 11"/>
          <p:cNvSpPr/>
          <p:nvPr/>
        </p:nvSpPr>
        <p:spPr>
          <a:xfrm>
            <a:off x="3960" y="23400"/>
            <a:ext cx="731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Lyon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03" name="Groupe 12"/>
          <p:cNvGrpSpPr/>
          <p:nvPr/>
        </p:nvGrpSpPr>
        <p:grpSpPr>
          <a:xfrm>
            <a:off x="7402680" y="501840"/>
            <a:ext cx="2595960" cy="1440360"/>
            <a:chOff x="7402680" y="501840"/>
            <a:chExt cx="2595960" cy="1440360"/>
          </a:xfrm>
        </p:grpSpPr>
        <p:sp>
          <p:nvSpPr>
            <p:cNvPr id="204" name="Accolade fermante 7"/>
            <p:cNvSpPr/>
            <p:nvPr/>
          </p:nvSpPr>
          <p:spPr>
            <a:xfrm>
              <a:off x="7402680" y="501840"/>
              <a:ext cx="329760" cy="144036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648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" name="ZoneTexte 8"/>
            <p:cNvSpPr/>
            <p:nvPr/>
          </p:nvSpPr>
          <p:spPr>
            <a:xfrm>
              <a:off x="7825680" y="523800"/>
              <a:ext cx="2172960" cy="11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Impossible sans les modes motorisés → diminuer le niveau de PIS ?</a:t>
              </a: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206" name="Rectangle 16"/>
          <p:cNvSpPr/>
          <p:nvPr/>
        </p:nvSpPr>
        <p:spPr>
          <a:xfrm>
            <a:off x="34920" y="803520"/>
            <a:ext cx="65570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PIS moyen à 5 minutes 38859 	 </a:t>
            </a:r>
            <a:endParaRPr lang="fr-FR" sz="1400" b="0" strike="noStrike" spc="-1">
              <a:latin typeface="Arial"/>
            </a:endParaRPr>
          </a:p>
        </p:txBody>
      </p:sp>
      <p:grpSp>
        <p:nvGrpSpPr>
          <p:cNvPr id="207" name="Groupe 5"/>
          <p:cNvGrpSpPr/>
          <p:nvPr/>
        </p:nvGrpSpPr>
        <p:grpSpPr>
          <a:xfrm>
            <a:off x="0" y="1263960"/>
            <a:ext cx="6700680" cy="774000"/>
            <a:chOff x="0" y="1263960"/>
            <a:chExt cx="6700680" cy="774000"/>
          </a:xfrm>
        </p:grpSpPr>
        <p:sp>
          <p:nvSpPr>
            <p:cNvPr id="208" name="ZoneTexte 4"/>
            <p:cNvSpPr/>
            <p:nvPr/>
          </p:nvSpPr>
          <p:spPr>
            <a:xfrm>
              <a:off x="0" y="1263960"/>
              <a:ext cx="670068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Pour que tous les points de mesure atteignent le PIS moyen actuel à 15 minutes : </a:t>
              </a:r>
              <a:endParaRPr lang="fr-FR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v = 47 km/h + relocations</a:t>
              </a:r>
              <a:endParaRPr lang="fr-FR" sz="1400" b="0" strike="noStrike" spc="-1">
                <a:latin typeface="Arial"/>
              </a:endParaRPr>
            </a:p>
          </p:txBody>
        </p:sp>
        <p:sp>
          <p:nvSpPr>
            <p:cNvPr id="209" name="Rectangle 6"/>
            <p:cNvSpPr/>
            <p:nvPr/>
          </p:nvSpPr>
          <p:spPr>
            <a:xfrm>
              <a:off x="43920" y="1734480"/>
              <a:ext cx="3513960" cy="303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4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à 10 minutes : v = 67 km/h + relocations </a:t>
              </a:r>
              <a:endParaRPr lang="fr-FR" sz="1400" b="0" strike="noStrike" spc="-1">
                <a:latin typeface="Arial"/>
              </a:endParaRPr>
            </a:p>
          </p:txBody>
        </p:sp>
      </p:grpSp>
      <p:pic>
        <p:nvPicPr>
          <p:cNvPr id="210" name="Image 209"/>
          <p:cNvPicPr/>
          <p:nvPr/>
        </p:nvPicPr>
        <p:blipFill>
          <a:blip r:embed="rId5"/>
          <a:stretch/>
        </p:blipFill>
        <p:spPr>
          <a:xfrm>
            <a:off x="393840" y="3149640"/>
            <a:ext cx="9067680" cy="212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ZoneTexte 1"/>
          <p:cNvSpPr/>
          <p:nvPr/>
        </p:nvSpPr>
        <p:spPr>
          <a:xfrm>
            <a:off x="102240" y="42840"/>
            <a:ext cx="13028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Carpentras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212" name="Image 2"/>
          <p:cNvPicPr/>
          <p:nvPr/>
        </p:nvPicPr>
        <p:blipFill>
          <a:blip r:embed="rId2"/>
          <a:stretch/>
        </p:blipFill>
        <p:spPr>
          <a:xfrm>
            <a:off x="0" y="1139760"/>
            <a:ext cx="4958640" cy="324576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4"/>
          <p:cNvSpPr/>
          <p:nvPr/>
        </p:nvSpPr>
        <p:spPr>
          <a:xfrm>
            <a:off x="1677960" y="79560"/>
            <a:ext cx="36680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327000 habitants and 107000 emplois.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14" name="Rectangle 5"/>
          <p:cNvSpPr/>
          <p:nvPr/>
        </p:nvSpPr>
        <p:spPr>
          <a:xfrm>
            <a:off x="1610640" y="437400"/>
            <a:ext cx="975816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Aire de réaffactation (éviter les effets de bord) : 83000 habitants et 21000 emplois)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15" name="ZoneTexte 7"/>
          <p:cNvSpPr/>
          <p:nvPr/>
        </p:nvSpPr>
        <p:spPr>
          <a:xfrm>
            <a:off x="4508640" y="4647240"/>
            <a:ext cx="55123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Augmentation de la vitesse requise quand le mutation ratio diminue (moins de liberté pour le modèle)</a:t>
            </a:r>
            <a:endParaRPr lang="fr-FR" sz="1600" b="0" strike="noStrike" spc="-1">
              <a:latin typeface="Arial"/>
            </a:endParaRPr>
          </a:p>
        </p:txBody>
      </p:sp>
      <p:grpSp>
        <p:nvGrpSpPr>
          <p:cNvPr id="216" name="Groupe 9"/>
          <p:cNvGrpSpPr/>
          <p:nvPr/>
        </p:nvGrpSpPr>
        <p:grpSpPr>
          <a:xfrm>
            <a:off x="5040360" y="1278000"/>
            <a:ext cx="4512600" cy="3283560"/>
            <a:chOff x="5040360" y="1278000"/>
            <a:chExt cx="4512600" cy="3283560"/>
          </a:xfrm>
        </p:grpSpPr>
        <p:pic>
          <p:nvPicPr>
            <p:cNvPr id="217" name="Image 3"/>
            <p:cNvPicPr/>
            <p:nvPr/>
          </p:nvPicPr>
          <p:blipFill>
            <a:blip r:embed="rId3"/>
            <a:stretch/>
          </p:blipFill>
          <p:spPr>
            <a:xfrm>
              <a:off x="5040360" y="1363320"/>
              <a:ext cx="4512600" cy="3198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8" name="Ellipse 8"/>
            <p:cNvSpPr/>
            <p:nvPr/>
          </p:nvSpPr>
          <p:spPr>
            <a:xfrm>
              <a:off x="5310000" y="1278000"/>
              <a:ext cx="2291040" cy="922680"/>
            </a:xfrm>
            <a:prstGeom prst="ellipse">
              <a:avLst/>
            </a:prstGeom>
            <a:noFill/>
            <a:ln w="1260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9" name="ZoneTexte 10"/>
          <p:cNvSpPr/>
          <p:nvPr/>
        </p:nvSpPr>
        <p:spPr>
          <a:xfrm>
            <a:off x="5859000" y="837360"/>
            <a:ext cx="31939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</a:rPr>
              <a:t>Impact of the mutation ratio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 1"/>
          <p:cNvPicPr/>
          <p:nvPr/>
        </p:nvPicPr>
        <p:blipFill>
          <a:blip r:embed="rId2"/>
          <a:stretch/>
        </p:blipFill>
        <p:spPr>
          <a:xfrm>
            <a:off x="394200" y="982080"/>
            <a:ext cx="8750160" cy="3871440"/>
          </a:xfrm>
          <a:prstGeom prst="rect">
            <a:avLst/>
          </a:prstGeom>
          <a:ln w="0">
            <a:noFill/>
          </a:ln>
        </p:spPr>
      </p:pic>
      <p:sp>
        <p:nvSpPr>
          <p:cNvPr id="221" name="ZoneTexte 3"/>
          <p:cNvSpPr/>
          <p:nvPr/>
        </p:nvSpPr>
        <p:spPr>
          <a:xfrm>
            <a:off x="445680" y="210960"/>
            <a:ext cx="4762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Cartographie de la vitesse requise localement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 1"/>
          <p:cNvPicPr/>
          <p:nvPr/>
        </p:nvPicPr>
        <p:blipFill>
          <a:blip r:embed="rId2"/>
          <a:stretch/>
        </p:blipFill>
        <p:spPr>
          <a:xfrm>
            <a:off x="201240" y="880920"/>
            <a:ext cx="5593680" cy="4312800"/>
          </a:xfrm>
          <a:prstGeom prst="rect">
            <a:avLst/>
          </a:prstGeom>
          <a:ln w="0">
            <a:noFill/>
          </a:ln>
        </p:spPr>
      </p:pic>
      <p:sp>
        <p:nvSpPr>
          <p:cNvPr id="223" name="ZoneTexte 2"/>
          <p:cNvSpPr/>
          <p:nvPr/>
        </p:nvSpPr>
        <p:spPr>
          <a:xfrm>
            <a:off x="5795640" y="2642760"/>
            <a:ext cx="3809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Augmentation de la vitesse requise quand le niveau maximum de densité diminue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24" name="ZoneTexte 3"/>
          <p:cNvSpPr/>
          <p:nvPr/>
        </p:nvSpPr>
        <p:spPr>
          <a:xfrm>
            <a:off x="354960" y="90360"/>
            <a:ext cx="3078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</a:rPr>
              <a:t>Impact de la densité locale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25" name="Groupe 13"/>
          <p:cNvGrpSpPr/>
          <p:nvPr/>
        </p:nvGrpSpPr>
        <p:grpSpPr>
          <a:xfrm>
            <a:off x="1563120" y="992520"/>
            <a:ext cx="7772040" cy="1011240"/>
            <a:chOff x="1563120" y="992520"/>
            <a:chExt cx="7772040" cy="1011240"/>
          </a:xfrm>
        </p:grpSpPr>
        <p:grpSp>
          <p:nvGrpSpPr>
            <p:cNvPr id="226" name="Groupe 6"/>
            <p:cNvGrpSpPr/>
            <p:nvPr/>
          </p:nvGrpSpPr>
          <p:grpSpPr>
            <a:xfrm>
              <a:off x="1563120" y="1578960"/>
              <a:ext cx="2434320" cy="424800"/>
              <a:chOff x="1563120" y="1578960"/>
              <a:chExt cx="2434320" cy="424800"/>
            </a:xfrm>
          </p:grpSpPr>
          <p:sp>
            <p:nvSpPr>
              <p:cNvPr id="227" name="Ellipse 4"/>
              <p:cNvSpPr/>
              <p:nvPr/>
            </p:nvSpPr>
            <p:spPr>
              <a:xfrm>
                <a:off x="1563120" y="1578960"/>
                <a:ext cx="2434320" cy="424800"/>
              </a:xfrm>
              <a:prstGeom prst="ellipse">
                <a:avLst/>
              </a:prstGeom>
              <a:noFill/>
              <a:ln w="28440">
                <a:solidFill>
                  <a:srgbClr val="FF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" name="ZoneTexte 5"/>
              <p:cNvSpPr/>
              <p:nvPr/>
            </p:nvSpPr>
            <p:spPr>
              <a:xfrm>
                <a:off x="2345400" y="1593000"/>
                <a:ext cx="1074240" cy="303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400" b="0" strike="noStrike" spc="-1">
                    <a:solidFill>
                      <a:srgbClr val="FF0000"/>
                    </a:solidFill>
                    <a:latin typeface="Arial"/>
                  </a:rPr>
                  <a:t>No solution</a:t>
                </a:r>
                <a:endParaRPr lang="fr-FR" sz="1400" b="0" strike="noStrike" spc="-1">
                  <a:latin typeface="Arial"/>
                </a:endParaRPr>
              </a:p>
            </p:txBody>
          </p:sp>
        </p:grpSp>
        <p:sp>
          <p:nvSpPr>
            <p:cNvPr id="229" name="ZoneTexte 8"/>
            <p:cNvSpPr/>
            <p:nvPr/>
          </p:nvSpPr>
          <p:spPr>
            <a:xfrm>
              <a:off x="6087240" y="992520"/>
              <a:ext cx="324792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00" b="0" strike="noStrike" spc="-1">
                  <a:solidFill>
                    <a:srgbClr val="FF0000"/>
                  </a:solidFill>
                  <a:latin typeface="Arial"/>
                </a:rPr>
                <a:t>Impossible de tout avoir : faible densité, fort PIS, faible mutatio ratio …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30" name="Connecteur droit 10"/>
            <p:cNvSpPr/>
            <p:nvPr/>
          </p:nvSpPr>
          <p:spPr>
            <a:xfrm flipV="1">
              <a:off x="3997800" y="1454040"/>
              <a:ext cx="2089080" cy="337320"/>
            </a:xfrm>
            <a:prstGeom prst="line">
              <a:avLst/>
            </a:prstGeom>
            <a:ln w="648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 3"/>
          <p:cNvSpPr/>
          <p:nvPr/>
        </p:nvSpPr>
        <p:spPr>
          <a:xfrm>
            <a:off x="259560" y="784080"/>
            <a:ext cx="9432720" cy="295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Projet Agorantic URBANOR (2024) :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intégrer dans le modèle des contraintes de contiguité pour éviter les formes urbaines trop 	dispersées et limiter l’extension des réseaux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pouvoir traiter de cas d’étude plus grands (multidens)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Valorisation :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ahoma"/>
                <a:ea typeface="Tahoma"/>
              </a:rPr>
              <a:t>Gueye, S, Genre-Grandpierre C., Mounier, J-C. OPTIDENS : A Mathematical Programming Approach for the 15-minute city model p.171, EURO’2024, Copenhague, 2024.	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400" b="0" strike="noStrike" spc="-1">
              <a:latin typeface="Arial"/>
            </a:endParaRPr>
          </a:p>
        </p:txBody>
      </p:sp>
      <p:sp>
        <p:nvSpPr>
          <p:cNvPr id="232" name="ZoneTexte 2"/>
          <p:cNvSpPr/>
          <p:nvPr/>
        </p:nvSpPr>
        <p:spPr>
          <a:xfrm>
            <a:off x="307440" y="182520"/>
            <a:ext cx="78696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OPTIDENS pour explorer les conditions de possibilités de villes lentes mais accessibles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33" name="Rectangle 5"/>
          <p:cNvSpPr/>
          <p:nvPr/>
        </p:nvSpPr>
        <p:spPr>
          <a:xfrm>
            <a:off x="315000" y="3646800"/>
            <a:ext cx="811728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Suite :</a:t>
            </a:r>
            <a:endParaRPr lang="fr-FR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Projet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européen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EMC²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endParaRPr lang="fr-FR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Thèse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Rim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Mehdaoui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,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Labcom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CNRS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Territoires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habitables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Aix-Marseille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Dépôt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2024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projet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ANR PRME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Optimisation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et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Aménagement</a:t>
            </a:r>
            <a:endParaRPr lang="fr-FR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ZoneTexte 1"/>
          <p:cNvSpPr/>
          <p:nvPr/>
        </p:nvSpPr>
        <p:spPr>
          <a:xfrm>
            <a:off x="312120" y="1485720"/>
            <a:ext cx="8930160" cy="32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Vers des villes lentes mais accessibles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Urbanor : Optidens en mieux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Cyrille Genre-Grandpierre - UMR ESPACE - Avignon University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Serigne Gueye - LIA - Avignon University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Jean-Christophe Mounier – LIA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235" name="Image 3"/>
          <p:cNvPicPr/>
          <p:nvPr/>
        </p:nvPicPr>
        <p:blipFill>
          <a:blip r:embed="rId3"/>
          <a:stretch/>
        </p:blipFill>
        <p:spPr>
          <a:xfrm>
            <a:off x="7274880" y="4532040"/>
            <a:ext cx="1219320" cy="680760"/>
          </a:xfrm>
          <a:prstGeom prst="rect">
            <a:avLst/>
          </a:prstGeom>
          <a:ln w="0">
            <a:noFill/>
          </a:ln>
        </p:spPr>
      </p:pic>
      <p:pic>
        <p:nvPicPr>
          <p:cNvPr id="236" name="Image 8"/>
          <p:cNvPicPr/>
          <p:nvPr/>
        </p:nvPicPr>
        <p:blipFill>
          <a:blip r:embed="rId4"/>
          <a:stretch/>
        </p:blipFill>
        <p:spPr>
          <a:xfrm>
            <a:off x="6485400" y="4402440"/>
            <a:ext cx="633240" cy="781200"/>
          </a:xfrm>
          <a:prstGeom prst="rect">
            <a:avLst/>
          </a:prstGeom>
          <a:ln w="0">
            <a:noFill/>
          </a:ln>
        </p:spPr>
      </p:pic>
      <p:pic>
        <p:nvPicPr>
          <p:cNvPr id="237" name="Image 11"/>
          <p:cNvPicPr/>
          <p:nvPr/>
        </p:nvPicPr>
        <p:blipFill>
          <a:blip r:embed="rId5"/>
          <a:stretch/>
        </p:blipFill>
        <p:spPr>
          <a:xfrm>
            <a:off x="8694000" y="4402800"/>
            <a:ext cx="1314360" cy="780840"/>
          </a:xfrm>
          <a:prstGeom prst="rect">
            <a:avLst/>
          </a:prstGeom>
          <a:ln w="0">
            <a:noFill/>
          </a:ln>
        </p:spPr>
      </p:pic>
      <p:pic>
        <p:nvPicPr>
          <p:cNvPr id="238" name="Image 4"/>
          <p:cNvPicPr/>
          <p:nvPr/>
        </p:nvPicPr>
        <p:blipFill>
          <a:blip r:embed="rId6"/>
          <a:stretch/>
        </p:blipFill>
        <p:spPr>
          <a:xfrm>
            <a:off x="0" y="0"/>
            <a:ext cx="10080360" cy="110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ZoneTexte 1"/>
          <p:cNvSpPr/>
          <p:nvPr/>
        </p:nvSpPr>
        <p:spPr>
          <a:xfrm>
            <a:off x="312120" y="1485720"/>
            <a:ext cx="8930160" cy="32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Vers des villes lentes mais accessibles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Urbanor : Optidens en mieux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Cyrille Genre-Grandpierre - UMR ESPACE - Avignon University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Serigne Gueye - LIA - Avignon University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Jean-Christophe Mounier – LIA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235" name="Image 3"/>
          <p:cNvPicPr/>
          <p:nvPr/>
        </p:nvPicPr>
        <p:blipFill>
          <a:blip r:embed="rId3"/>
          <a:stretch/>
        </p:blipFill>
        <p:spPr>
          <a:xfrm>
            <a:off x="7274880" y="4532040"/>
            <a:ext cx="1219320" cy="680760"/>
          </a:xfrm>
          <a:prstGeom prst="rect">
            <a:avLst/>
          </a:prstGeom>
          <a:ln w="0">
            <a:noFill/>
          </a:ln>
        </p:spPr>
      </p:pic>
      <p:pic>
        <p:nvPicPr>
          <p:cNvPr id="236" name="Image 8"/>
          <p:cNvPicPr/>
          <p:nvPr/>
        </p:nvPicPr>
        <p:blipFill>
          <a:blip r:embed="rId4"/>
          <a:stretch/>
        </p:blipFill>
        <p:spPr>
          <a:xfrm>
            <a:off x="6485400" y="4402440"/>
            <a:ext cx="633240" cy="781200"/>
          </a:xfrm>
          <a:prstGeom prst="rect">
            <a:avLst/>
          </a:prstGeom>
          <a:ln w="0">
            <a:noFill/>
          </a:ln>
        </p:spPr>
      </p:pic>
      <p:pic>
        <p:nvPicPr>
          <p:cNvPr id="237" name="Image 11"/>
          <p:cNvPicPr/>
          <p:nvPr/>
        </p:nvPicPr>
        <p:blipFill>
          <a:blip r:embed="rId5"/>
          <a:stretch/>
        </p:blipFill>
        <p:spPr>
          <a:xfrm>
            <a:off x="8694000" y="4402800"/>
            <a:ext cx="1314360" cy="780840"/>
          </a:xfrm>
          <a:prstGeom prst="rect">
            <a:avLst/>
          </a:prstGeom>
          <a:ln w="0">
            <a:noFill/>
          </a:ln>
        </p:spPr>
      </p:pic>
      <p:pic>
        <p:nvPicPr>
          <p:cNvPr id="238" name="Image 4"/>
          <p:cNvPicPr/>
          <p:nvPr/>
        </p:nvPicPr>
        <p:blipFill>
          <a:blip r:embed="rId6"/>
          <a:stretch/>
        </p:blipFill>
        <p:spPr>
          <a:xfrm>
            <a:off x="0" y="0"/>
            <a:ext cx="10080360" cy="110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8283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ZoneTexte 1"/>
          <p:cNvSpPr/>
          <p:nvPr/>
        </p:nvSpPr>
        <p:spPr>
          <a:xfrm>
            <a:off x="312120" y="1485720"/>
            <a:ext cx="8930160" cy="32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Vers des villes lentes mais accessibles </a:t>
            </a:r>
            <a:endParaRPr lang="fr-FR" sz="2400" b="0" strike="noStrike" spc="-1">
              <a:latin typeface="Arial"/>
            </a:endParaRPr>
          </a:p>
          <a:p>
            <a:pPr algn="ctr">
              <a:lnSpc>
                <a:spcPct val="125000"/>
              </a:lnSpc>
              <a:buNone/>
            </a:pPr>
            <a:r>
              <a:rPr lang="fr-FR" sz="2400" b="1" strike="noStrike" spc="-1">
                <a:solidFill>
                  <a:srgbClr val="FF364D"/>
                </a:solidFill>
                <a:latin typeface="Tahoma"/>
                <a:ea typeface="Tahoma"/>
              </a:rPr>
              <a:t>Urbanor : Optidens en mieux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Cyrille Genre-Grandpierre - UMR ESPACE - Avignon University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Serigne Gueye - LIA - Avignon University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lang="fr-FR" sz="1800" b="0" i="1" strike="noStrike" spc="-1">
                <a:solidFill>
                  <a:srgbClr val="FF994E"/>
                </a:solidFill>
                <a:latin typeface="Tahoma"/>
                <a:ea typeface="Tahoma"/>
              </a:rPr>
              <a:t>Jean-Christophe Mounier – LIA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235" name="Image 3"/>
          <p:cNvPicPr/>
          <p:nvPr/>
        </p:nvPicPr>
        <p:blipFill>
          <a:blip r:embed="rId3"/>
          <a:stretch/>
        </p:blipFill>
        <p:spPr>
          <a:xfrm>
            <a:off x="7274880" y="4532040"/>
            <a:ext cx="1219320" cy="680760"/>
          </a:xfrm>
          <a:prstGeom prst="rect">
            <a:avLst/>
          </a:prstGeom>
          <a:ln w="0">
            <a:noFill/>
          </a:ln>
        </p:spPr>
      </p:pic>
      <p:pic>
        <p:nvPicPr>
          <p:cNvPr id="236" name="Image 8"/>
          <p:cNvPicPr/>
          <p:nvPr/>
        </p:nvPicPr>
        <p:blipFill>
          <a:blip r:embed="rId4"/>
          <a:stretch/>
        </p:blipFill>
        <p:spPr>
          <a:xfrm>
            <a:off x="6485400" y="4402440"/>
            <a:ext cx="633240" cy="781200"/>
          </a:xfrm>
          <a:prstGeom prst="rect">
            <a:avLst/>
          </a:prstGeom>
          <a:ln w="0">
            <a:noFill/>
          </a:ln>
        </p:spPr>
      </p:pic>
      <p:pic>
        <p:nvPicPr>
          <p:cNvPr id="237" name="Image 11"/>
          <p:cNvPicPr/>
          <p:nvPr/>
        </p:nvPicPr>
        <p:blipFill>
          <a:blip r:embed="rId5"/>
          <a:stretch/>
        </p:blipFill>
        <p:spPr>
          <a:xfrm>
            <a:off x="8694000" y="4402800"/>
            <a:ext cx="1314360" cy="780840"/>
          </a:xfrm>
          <a:prstGeom prst="rect">
            <a:avLst/>
          </a:prstGeom>
          <a:ln w="0">
            <a:noFill/>
          </a:ln>
        </p:spPr>
      </p:pic>
      <p:pic>
        <p:nvPicPr>
          <p:cNvPr id="238" name="Image 4"/>
          <p:cNvPicPr/>
          <p:nvPr/>
        </p:nvPicPr>
        <p:blipFill>
          <a:blip r:embed="rId6"/>
          <a:stretch/>
        </p:blipFill>
        <p:spPr>
          <a:xfrm>
            <a:off x="0" y="0"/>
            <a:ext cx="10080360" cy="110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083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ZoneTexte 1"/>
          <p:cNvSpPr/>
          <p:nvPr/>
        </p:nvSpPr>
        <p:spPr>
          <a:xfrm>
            <a:off x="84960" y="833400"/>
            <a:ext cx="7565040" cy="129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Une constance : les budgets temps de déplacement au quotidien (Zahavy= 1h30)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Une hausse des vitesses de déplacement avec la motorisation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→ La ville du choix = spécialisation fonctionnelle avec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plus de distanciation physique des lieux de vie (étalement urbain)</a:t>
            </a:r>
            <a:endParaRPr lang="fr-FR" sz="1600" b="0" strike="noStrike" spc="-1">
              <a:latin typeface="Arial"/>
            </a:endParaRPr>
          </a:p>
        </p:txBody>
      </p:sp>
      <p:grpSp>
        <p:nvGrpSpPr>
          <p:cNvPr id="135" name="Groupe 10"/>
          <p:cNvGrpSpPr/>
          <p:nvPr/>
        </p:nvGrpSpPr>
        <p:grpSpPr>
          <a:xfrm>
            <a:off x="104400" y="2058840"/>
            <a:ext cx="9975960" cy="3487320"/>
            <a:chOff x="104400" y="2058840"/>
            <a:chExt cx="9975960" cy="3487320"/>
          </a:xfrm>
        </p:grpSpPr>
        <p:grpSp>
          <p:nvGrpSpPr>
            <p:cNvPr id="136" name="Group 7"/>
            <p:cNvGrpSpPr/>
            <p:nvPr/>
          </p:nvGrpSpPr>
          <p:grpSpPr>
            <a:xfrm>
              <a:off x="104400" y="2058840"/>
              <a:ext cx="4515120" cy="2921400"/>
              <a:chOff x="104400" y="2058840"/>
              <a:chExt cx="4515120" cy="2921400"/>
            </a:xfrm>
          </p:grpSpPr>
          <p:pic>
            <p:nvPicPr>
              <p:cNvPr id="137" name="Picture 4"/>
              <p:cNvPicPr/>
              <p:nvPr/>
            </p:nvPicPr>
            <p:blipFill>
              <a:blip r:embed="rId2"/>
              <a:stretch/>
            </p:blipFill>
            <p:spPr>
              <a:xfrm>
                <a:off x="104400" y="2058840"/>
                <a:ext cx="4515120" cy="29214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38" name="Rectangle 6"/>
              <p:cNvSpPr/>
              <p:nvPr/>
            </p:nvSpPr>
            <p:spPr>
              <a:xfrm>
                <a:off x="161640" y="2091240"/>
                <a:ext cx="501120" cy="192960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39" name="Groupe 7"/>
            <p:cNvGrpSpPr/>
            <p:nvPr/>
          </p:nvGrpSpPr>
          <p:grpSpPr>
            <a:xfrm>
              <a:off x="5141520" y="2058840"/>
              <a:ext cx="4938840" cy="3487320"/>
              <a:chOff x="5141520" y="2058840"/>
              <a:chExt cx="4938840" cy="3487320"/>
            </a:xfrm>
          </p:grpSpPr>
          <p:pic>
            <p:nvPicPr>
              <p:cNvPr id="140" name="Picture 4" descr="tache_urbaine_1945_2000_SCOT_%UTILISATION_OCCUPATION_VILLE_SOL_PRESSION_FONCIERE_URBAINE"/>
              <p:cNvPicPr/>
              <p:nvPr/>
            </p:nvPicPr>
            <p:blipFill>
              <a:blip r:embed="rId3"/>
              <a:stretch/>
            </p:blipFill>
            <p:spPr>
              <a:xfrm>
                <a:off x="5141520" y="2058840"/>
                <a:ext cx="4938840" cy="3487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1" name="Image 10" descr="http://owni.fr/files/2010/09/Banlieue-pavillonnaire-600x.png"/>
              <p:cNvPicPr/>
              <p:nvPr/>
            </p:nvPicPr>
            <p:blipFill>
              <a:blip r:embed="rId4"/>
              <a:stretch/>
            </p:blipFill>
            <p:spPr>
              <a:xfrm>
                <a:off x="5152680" y="2058840"/>
                <a:ext cx="2031840" cy="13546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Espace réservé du pied de page 4"/>
          <p:cNvSpPr/>
          <p:nvPr/>
        </p:nvSpPr>
        <p:spPr>
          <a:xfrm>
            <a:off x="3327480" y="5257080"/>
            <a:ext cx="360288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320" b="0" strike="noStrike" spc="-1">
                <a:solidFill>
                  <a:srgbClr val="8B8B8B"/>
                </a:solidFill>
                <a:latin typeface="Calibri"/>
              </a:rPr>
              <a:t>Carrefour à mi-parcours – Predit 4 – Mai 2011</a:t>
            </a:r>
            <a:endParaRPr lang="fr-FR" sz="1320" b="0" strike="noStrike" spc="-1">
              <a:latin typeface="Arial"/>
            </a:endParaRPr>
          </a:p>
        </p:txBody>
      </p:sp>
      <p:sp>
        <p:nvSpPr>
          <p:cNvPr id="264" name="Espace réservé du numéro de diapositive 5"/>
          <p:cNvSpPr/>
          <p:nvPr/>
        </p:nvSpPr>
        <p:spPr>
          <a:xfrm>
            <a:off x="6678360" y="5255640"/>
            <a:ext cx="176364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fr-FR" sz="1160" b="0" strike="noStrike" spc="-1">
                <a:solidFill>
                  <a:srgbClr val="8B8B8B"/>
                </a:solidFill>
                <a:latin typeface="Calibri"/>
              </a:rPr>
              <a:t>1</a:t>
            </a:r>
            <a:endParaRPr lang="fr-FR" sz="1160" b="0" strike="noStrike" spc="-1">
              <a:latin typeface="Arial"/>
            </a:endParaRPr>
          </a:p>
        </p:txBody>
      </p:sp>
      <p:graphicFrame>
        <p:nvGraphicFramePr>
          <p:cNvPr id="265" name="Object 2"/>
          <p:cNvGraphicFramePr/>
          <p:nvPr/>
        </p:nvGraphicFramePr>
        <p:xfrm>
          <a:off x="1260000" y="4788360"/>
          <a:ext cx="755640" cy="88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266" name="Object 2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1260000" y="4788360"/>
                        <a:ext cx="755640" cy="8816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768960" y="313560"/>
            <a:ext cx="8970120" cy="54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640" b="1" strike="noStrike" spc="-1">
                <a:solidFill>
                  <a:srgbClr val="254061"/>
                </a:solidFill>
                <a:latin typeface="Tahoma"/>
                <a:ea typeface="PingFang SC"/>
              </a:rPr>
              <a:t>Une métrique des réseaux routiers problématique :</a:t>
            </a:r>
            <a:br/>
            <a:r>
              <a:rPr lang="fr-FR" sz="2230" b="1" strike="noStrike" spc="-1">
                <a:solidFill>
                  <a:srgbClr val="254061"/>
                </a:solidFill>
                <a:latin typeface="Tahoma"/>
                <a:ea typeface="PingFang SC"/>
              </a:rPr>
              <a:t>plus on va loin plus les déplacements automobiles sont efficaces</a:t>
            </a:r>
            <a:endParaRPr lang="fr-FR" sz="223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68" name="Group 7"/>
          <p:cNvGrpSpPr/>
          <p:nvPr/>
        </p:nvGrpSpPr>
        <p:grpSpPr>
          <a:xfrm>
            <a:off x="1231200" y="1141920"/>
            <a:ext cx="7797960" cy="4528440"/>
            <a:chOff x="1231200" y="1141920"/>
            <a:chExt cx="7797960" cy="4528440"/>
          </a:xfrm>
        </p:grpSpPr>
        <p:graphicFrame>
          <p:nvGraphicFramePr>
            <p:cNvPr id="269" name="Object 8"/>
            <p:cNvGraphicFramePr/>
            <p:nvPr/>
          </p:nvGraphicFramePr>
          <p:xfrm>
            <a:off x="1231200" y="1459800"/>
            <a:ext cx="7797960" cy="4210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r:id="rId6" imgW="0" imgH="0" progId="">
                    <p:embed/>
                  </p:oleObj>
                </mc:Choice>
                <mc:Fallback>
                  <p:oleObj r:id="rId6" imgW="0" imgH="0" progId="">
                    <p:embed/>
                    <p:pic>
                      <p:nvPicPr>
                        <p:cNvPr id="270" name="Object 8"/>
                        <p:cNvPicPr/>
                        <p:nvPr/>
                      </p:nvPicPr>
                      <p:blipFill>
                        <a:blip r:embed="rId7"/>
                        <a:stretch/>
                      </p:blipFill>
                      <p:spPr>
                        <a:xfrm>
                          <a:off x="1231200" y="1459800"/>
                          <a:ext cx="7797960" cy="421056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1" name="Text Box 9"/>
            <p:cNvSpPr/>
            <p:nvPr/>
          </p:nvSpPr>
          <p:spPr>
            <a:xfrm>
              <a:off x="6241320" y="4475880"/>
              <a:ext cx="2205000" cy="3427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Portée du trajet (km)</a:t>
              </a: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  <a:ea typeface="ＭＳ Ｐゴシック"/>
                </a:rPr>
                <a:t>     </a:t>
              </a:r>
              <a:endParaRPr lang="fr-FR" sz="1660" b="0" strike="noStrike" spc="-1">
                <a:latin typeface="Arial"/>
              </a:endParaRPr>
            </a:p>
          </p:txBody>
        </p:sp>
        <p:sp>
          <p:nvSpPr>
            <p:cNvPr id="272" name="Rectangle 10"/>
            <p:cNvSpPr/>
            <p:nvPr/>
          </p:nvSpPr>
          <p:spPr>
            <a:xfrm>
              <a:off x="1467360" y="1493640"/>
              <a:ext cx="238680" cy="22626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Text Box 11"/>
            <p:cNvSpPr/>
            <p:nvPr/>
          </p:nvSpPr>
          <p:spPr>
            <a:xfrm>
              <a:off x="1273680" y="1141920"/>
              <a:ext cx="2988360" cy="595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Efficacité automobile (km/h) = </a:t>
              </a:r>
              <a:endParaRPr lang="fr-FR" sz="166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Calibri"/>
                  <a:ea typeface="ＭＳ Ｐゴシック"/>
                </a:rPr>
                <a:t>Portée du trajet / durée du trajet</a:t>
              </a:r>
              <a:endParaRPr lang="fr-FR" sz="1660" b="0" strike="noStrike" spc="-1">
                <a:latin typeface="Arial"/>
              </a:endParaRPr>
            </a:p>
          </p:txBody>
        </p:sp>
      </p:grpSp>
      <p:sp>
        <p:nvSpPr>
          <p:cNvPr id="274" name="Text Box 10"/>
          <p:cNvSpPr/>
          <p:nvPr/>
        </p:nvSpPr>
        <p:spPr>
          <a:xfrm>
            <a:off x="1647000" y="5085000"/>
            <a:ext cx="7054920" cy="44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320" b="0" strike="noStrike" spc="-1">
                <a:solidFill>
                  <a:srgbClr val="376092"/>
                </a:solidFill>
                <a:latin typeface="Calibri"/>
                <a:ea typeface="ＭＳ Ｐゴシック"/>
              </a:rPr>
              <a:t>Explication : la hiérarchisation des réseaux par la vitesse</a:t>
            </a:r>
            <a:endParaRPr lang="fr-FR" sz="2320" b="0" strike="noStrike" spc="-1">
              <a:latin typeface="Arial"/>
            </a:endParaRPr>
          </a:p>
        </p:txBody>
      </p:sp>
      <p:pic>
        <p:nvPicPr>
          <p:cNvPr id="275" name="Image 274"/>
          <p:cNvPicPr/>
          <p:nvPr/>
        </p:nvPicPr>
        <p:blipFill>
          <a:blip r:embed="rId5"/>
          <a:stretch/>
        </p:blipFill>
        <p:spPr>
          <a:xfrm>
            <a:off x="1257480" y="4788000"/>
            <a:ext cx="749160" cy="876240"/>
          </a:xfrm>
          <a:prstGeom prst="rect">
            <a:avLst/>
          </a:prstGeom>
          <a:ln w="0">
            <a:noFill/>
          </a:ln>
        </p:spPr>
      </p:pic>
      <p:pic>
        <p:nvPicPr>
          <p:cNvPr id="276" name="Image 275"/>
          <p:cNvPicPr/>
          <p:nvPr/>
        </p:nvPicPr>
        <p:blipFill>
          <a:blip r:embed="rId7"/>
          <a:stretch/>
        </p:blipFill>
        <p:spPr>
          <a:xfrm>
            <a:off x="1219320" y="1447920"/>
            <a:ext cx="7797960" cy="420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Box 39"/>
          <p:cNvSpPr/>
          <p:nvPr/>
        </p:nvSpPr>
        <p:spPr>
          <a:xfrm>
            <a:off x="1323000" y="4263480"/>
            <a:ext cx="2772000" cy="140328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20" b="1" strike="noStrike" spc="-1">
                <a:solidFill>
                  <a:srgbClr val="000000"/>
                </a:solidFill>
                <a:latin typeface="Arial Narrow"/>
              </a:rPr>
              <a:t>Augmentation du trafic sur </a:t>
            </a:r>
            <a:endParaRPr lang="fr-FR" sz="182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20" b="1" strike="noStrike" spc="-1">
                <a:solidFill>
                  <a:srgbClr val="000000"/>
                </a:solidFill>
                <a:latin typeface="Arial Narrow"/>
              </a:rPr>
              <a:t>les tronçons rapides par : </a:t>
            </a:r>
            <a:endParaRPr lang="fr-FR" sz="182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660" b="0" strike="noStrike" spc="-1">
                <a:solidFill>
                  <a:srgbClr val="000000"/>
                </a:solidFill>
                <a:latin typeface="Arial Narrow"/>
              </a:rPr>
              <a:t>hausse des distances parcourues</a:t>
            </a:r>
            <a:endParaRPr lang="fr-FR" sz="166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660" b="0" strike="noStrike" spc="-1">
                <a:solidFill>
                  <a:srgbClr val="000000"/>
                </a:solidFill>
                <a:latin typeface="Arial Narrow"/>
              </a:rPr>
              <a:t>détournement d’itinéraires, transfert modal, </a:t>
            </a:r>
            <a:endParaRPr lang="fr-FR" sz="1660" b="0" strike="noStrike" spc="-1">
              <a:latin typeface="Arial"/>
            </a:endParaRPr>
          </a:p>
        </p:txBody>
      </p:sp>
      <p:grpSp>
        <p:nvGrpSpPr>
          <p:cNvPr id="278" name="Group 101"/>
          <p:cNvGrpSpPr/>
          <p:nvPr/>
        </p:nvGrpSpPr>
        <p:grpSpPr>
          <a:xfrm>
            <a:off x="1323000" y="1323000"/>
            <a:ext cx="1763640" cy="2835000"/>
            <a:chOff x="1323000" y="1323000"/>
            <a:chExt cx="1763640" cy="2835000"/>
          </a:xfrm>
        </p:grpSpPr>
        <p:sp>
          <p:nvSpPr>
            <p:cNvPr id="279" name="Text Box 41"/>
            <p:cNvSpPr/>
            <p:nvPr/>
          </p:nvSpPr>
          <p:spPr>
            <a:xfrm>
              <a:off x="1323000" y="1323000"/>
              <a:ext cx="1763640" cy="11991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Investissements sur les tronçons à fort trafic (efficacité)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280" name="AutoShape 56"/>
            <p:cNvSpPr/>
            <p:nvPr/>
          </p:nvSpPr>
          <p:spPr>
            <a:xfrm>
              <a:off x="1386000" y="2583360"/>
              <a:ext cx="188640" cy="1574640"/>
            </a:xfrm>
            <a:prstGeom prst="upArrow">
              <a:avLst>
                <a:gd name="adj1" fmla="val 50000"/>
                <a:gd name="adj2" fmla="val 208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81" name="Group 84"/>
          <p:cNvGrpSpPr/>
          <p:nvPr/>
        </p:nvGrpSpPr>
        <p:grpSpPr>
          <a:xfrm>
            <a:off x="3906360" y="945000"/>
            <a:ext cx="1448640" cy="1607400"/>
            <a:chOff x="3906360" y="945000"/>
            <a:chExt cx="1448640" cy="1607400"/>
          </a:xfrm>
        </p:grpSpPr>
        <p:sp>
          <p:nvSpPr>
            <p:cNvPr id="282" name="Text Box 34"/>
            <p:cNvSpPr/>
            <p:nvPr/>
          </p:nvSpPr>
          <p:spPr>
            <a:xfrm>
              <a:off x="3906360" y="1353240"/>
              <a:ext cx="1448640" cy="11991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Augmentation l’accessibilité automobile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283" name="AutoShape 45"/>
            <p:cNvSpPr/>
            <p:nvPr/>
          </p:nvSpPr>
          <p:spPr>
            <a:xfrm>
              <a:off x="4662360" y="945000"/>
              <a:ext cx="188640" cy="3776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84" name="Text Box 58"/>
          <p:cNvSpPr/>
          <p:nvPr/>
        </p:nvSpPr>
        <p:spPr>
          <a:xfrm>
            <a:off x="1260000" y="0"/>
            <a:ext cx="1965960" cy="92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20" b="1" strike="noStrike" spc="-1">
                <a:solidFill>
                  <a:srgbClr val="0000FF"/>
                </a:solidFill>
                <a:latin typeface="Arial Narrow"/>
              </a:rPr>
              <a:t>Le cercle</a:t>
            </a:r>
            <a:endParaRPr lang="fr-FR" sz="182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20" b="1" strike="noStrike" spc="-1">
                <a:solidFill>
                  <a:srgbClr val="0000FF"/>
                </a:solidFill>
                <a:latin typeface="Arial Narrow"/>
              </a:rPr>
              <a:t>de la dépendance automobile</a:t>
            </a:r>
            <a:endParaRPr lang="fr-FR" sz="1820" b="0" strike="noStrike" spc="-1">
              <a:latin typeface="Arial"/>
            </a:endParaRPr>
          </a:p>
        </p:txBody>
      </p:sp>
      <p:grpSp>
        <p:nvGrpSpPr>
          <p:cNvPr id="285" name="Group 85"/>
          <p:cNvGrpSpPr/>
          <p:nvPr/>
        </p:nvGrpSpPr>
        <p:grpSpPr>
          <a:xfrm>
            <a:off x="6426360" y="452520"/>
            <a:ext cx="2330640" cy="2271600"/>
            <a:chOff x="6426360" y="452520"/>
            <a:chExt cx="2330640" cy="2271600"/>
          </a:xfrm>
        </p:grpSpPr>
        <p:sp>
          <p:nvSpPr>
            <p:cNvPr id="286" name="Text Box 36"/>
            <p:cNvSpPr/>
            <p:nvPr/>
          </p:nvSpPr>
          <p:spPr>
            <a:xfrm>
              <a:off x="7056360" y="2079360"/>
              <a:ext cx="1700640" cy="6447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Effet de coupure </a:t>
              </a:r>
              <a:endParaRPr lang="fr-FR" sz="182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pb modes doux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287" name="AutoShape 48"/>
            <p:cNvSpPr/>
            <p:nvPr/>
          </p:nvSpPr>
          <p:spPr>
            <a:xfrm>
              <a:off x="7938720" y="1701000"/>
              <a:ext cx="188640" cy="3146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Text Box 35"/>
            <p:cNvSpPr/>
            <p:nvPr/>
          </p:nvSpPr>
          <p:spPr>
            <a:xfrm>
              <a:off x="6426360" y="1008000"/>
              <a:ext cx="2268000" cy="6447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Déterritorialisation </a:t>
              </a:r>
              <a:endParaRPr lang="fr-FR" sz="182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infrastructures rapides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289" name="AutoShape 79"/>
            <p:cNvSpPr/>
            <p:nvPr/>
          </p:nvSpPr>
          <p:spPr>
            <a:xfrm rot="2258400">
              <a:off x="7812720" y="567000"/>
              <a:ext cx="503640" cy="37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90" name="Group 83"/>
          <p:cNvGrpSpPr/>
          <p:nvPr/>
        </p:nvGrpSpPr>
        <p:grpSpPr>
          <a:xfrm>
            <a:off x="2567880" y="31680"/>
            <a:ext cx="5244480" cy="1342080"/>
            <a:chOff x="2567880" y="31680"/>
            <a:chExt cx="5244480" cy="1342080"/>
          </a:xfrm>
        </p:grpSpPr>
        <p:sp>
          <p:nvSpPr>
            <p:cNvPr id="291" name="Text Box 29"/>
            <p:cNvSpPr/>
            <p:nvPr/>
          </p:nvSpPr>
          <p:spPr>
            <a:xfrm>
              <a:off x="3393000" y="31680"/>
              <a:ext cx="4419360" cy="8553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spcBef>
                  <a:spcPts val="910"/>
                </a:spcBef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Hiérarchisation fonctionnelle du réseau  : </a:t>
              </a:r>
              <a:endParaRPr lang="fr-FR" sz="1820" b="0" strike="noStrike" spc="-1">
                <a:latin typeface="Arial"/>
              </a:endParaRPr>
            </a:p>
            <a:p>
              <a:pPr>
                <a:lnSpc>
                  <a:spcPct val="85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	</a:t>
              </a: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- augmentation des vitesses</a:t>
              </a:r>
              <a:endParaRPr lang="fr-FR" sz="166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	- spécialisation modale des tronçons</a:t>
              </a:r>
              <a:endParaRPr lang="fr-FR" sz="1660" b="0" strike="noStrike" spc="-1">
                <a:latin typeface="Arial"/>
              </a:endParaRPr>
            </a:p>
          </p:txBody>
        </p:sp>
        <p:sp>
          <p:nvSpPr>
            <p:cNvPr id="292" name="AutoShape 80"/>
            <p:cNvSpPr/>
            <p:nvPr/>
          </p:nvSpPr>
          <p:spPr>
            <a:xfrm rot="18160200">
              <a:off x="2509200" y="685440"/>
              <a:ext cx="944640" cy="377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93" name="Group 88"/>
          <p:cNvGrpSpPr/>
          <p:nvPr/>
        </p:nvGrpSpPr>
        <p:grpSpPr>
          <a:xfrm>
            <a:off x="4095360" y="4221360"/>
            <a:ext cx="4674600" cy="1393200"/>
            <a:chOff x="4095360" y="4221360"/>
            <a:chExt cx="4674600" cy="1393200"/>
          </a:xfrm>
        </p:grpSpPr>
        <p:sp>
          <p:nvSpPr>
            <p:cNvPr id="294" name="Text Box 42"/>
            <p:cNvSpPr/>
            <p:nvPr/>
          </p:nvSpPr>
          <p:spPr>
            <a:xfrm>
              <a:off x="5717520" y="4221360"/>
              <a:ext cx="2912040" cy="36756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Hausse des nuisances en ville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295" name="Text Box 44"/>
            <p:cNvSpPr/>
            <p:nvPr/>
          </p:nvSpPr>
          <p:spPr>
            <a:xfrm>
              <a:off x="5490720" y="4994640"/>
              <a:ext cx="3279240" cy="61992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Délocalisation</a:t>
              </a:r>
              <a:endParaRPr lang="fr-FR" sz="182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1660" b="1" strike="noStrike" spc="-1">
                  <a:solidFill>
                    <a:srgbClr val="000000"/>
                  </a:solidFill>
                  <a:latin typeface="Arial Narrow"/>
                </a:rPr>
                <a:t>« Habiter au vert polluer les citadins »</a:t>
              </a:r>
              <a:endParaRPr lang="fr-FR" sz="1660" b="0" strike="noStrike" spc="-1">
                <a:latin typeface="Arial"/>
              </a:endParaRPr>
            </a:p>
          </p:txBody>
        </p:sp>
        <p:sp>
          <p:nvSpPr>
            <p:cNvPr id="296" name="AutoShape 54"/>
            <p:cNvSpPr/>
            <p:nvPr/>
          </p:nvSpPr>
          <p:spPr>
            <a:xfrm>
              <a:off x="6867360" y="4662360"/>
              <a:ext cx="188640" cy="31464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AutoShape 55"/>
            <p:cNvSpPr/>
            <p:nvPr/>
          </p:nvSpPr>
          <p:spPr>
            <a:xfrm>
              <a:off x="4095360" y="5292360"/>
              <a:ext cx="1322640" cy="188640"/>
            </a:xfrm>
            <a:prstGeom prst="leftArrow">
              <a:avLst>
                <a:gd name="adj1" fmla="val 50000"/>
                <a:gd name="adj2" fmla="val 175000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AutoShape 81"/>
            <p:cNvSpPr/>
            <p:nvPr/>
          </p:nvSpPr>
          <p:spPr>
            <a:xfrm rot="10800000">
              <a:off x="4158720" y="4410720"/>
              <a:ext cx="1448640" cy="188640"/>
            </a:xfrm>
            <a:prstGeom prst="leftArrow">
              <a:avLst>
                <a:gd name="adj1" fmla="val 50000"/>
                <a:gd name="adj2" fmla="val 191667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99" name="Group 92"/>
          <p:cNvGrpSpPr/>
          <p:nvPr/>
        </p:nvGrpSpPr>
        <p:grpSpPr>
          <a:xfrm>
            <a:off x="1645560" y="2835360"/>
            <a:ext cx="1571040" cy="695880"/>
            <a:chOff x="1645560" y="2835360"/>
            <a:chExt cx="1571040" cy="695880"/>
          </a:xfrm>
        </p:grpSpPr>
        <p:sp>
          <p:nvSpPr>
            <p:cNvPr id="300" name="Text Box 89"/>
            <p:cNvSpPr/>
            <p:nvPr/>
          </p:nvSpPr>
          <p:spPr>
            <a:xfrm>
              <a:off x="1645560" y="2886480"/>
              <a:ext cx="1571040" cy="64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Urbanisme </a:t>
              </a:r>
              <a:endParaRPr lang="fr-FR" sz="182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Pro-automobile</a:t>
              </a:r>
              <a:endParaRPr lang="fr-FR" sz="1820" b="0" strike="noStrike" spc="-1">
                <a:latin typeface="Arial"/>
              </a:endParaRPr>
            </a:p>
          </p:txBody>
        </p:sp>
        <p:sp>
          <p:nvSpPr>
            <p:cNvPr id="301" name="Rectangle 91"/>
            <p:cNvSpPr/>
            <p:nvPr/>
          </p:nvSpPr>
          <p:spPr>
            <a:xfrm>
              <a:off x="1650960" y="2835360"/>
              <a:ext cx="1511640" cy="69264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2" name="Group 104"/>
          <p:cNvGrpSpPr/>
          <p:nvPr/>
        </p:nvGrpSpPr>
        <p:grpSpPr>
          <a:xfrm>
            <a:off x="3057480" y="1886040"/>
            <a:ext cx="5762880" cy="2123280"/>
            <a:chOff x="3057480" y="1886040"/>
            <a:chExt cx="5762880" cy="2123280"/>
          </a:xfrm>
        </p:grpSpPr>
        <p:sp>
          <p:nvSpPr>
            <p:cNvPr id="303" name="AutoShape 49"/>
            <p:cNvSpPr/>
            <p:nvPr/>
          </p:nvSpPr>
          <p:spPr>
            <a:xfrm>
              <a:off x="7938720" y="2772360"/>
              <a:ext cx="199080" cy="316080"/>
            </a:xfrm>
            <a:prstGeom prst="downArrow">
              <a:avLst>
                <a:gd name="adj1" fmla="val 50000"/>
                <a:gd name="adj2" fmla="val 39638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04" name="Group 102"/>
            <p:cNvGrpSpPr/>
            <p:nvPr/>
          </p:nvGrpSpPr>
          <p:grpSpPr>
            <a:xfrm>
              <a:off x="3057480" y="1886040"/>
              <a:ext cx="5762880" cy="2123280"/>
              <a:chOff x="3057480" y="1886040"/>
              <a:chExt cx="5762880" cy="2123280"/>
            </a:xfrm>
          </p:grpSpPr>
          <p:sp>
            <p:nvSpPr>
              <p:cNvPr id="305" name="Text Box 38"/>
              <p:cNvSpPr/>
              <p:nvPr/>
            </p:nvSpPr>
            <p:spPr>
              <a:xfrm>
                <a:off x="6426360" y="3087360"/>
                <a:ext cx="2394000" cy="92196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Disqualification des modes non automobiles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Pb financement des TC</a:t>
                </a:r>
                <a:endParaRPr lang="fr-FR" sz="1820" b="0" strike="noStrike" spc="-1">
                  <a:latin typeface="Arial"/>
                </a:endParaRPr>
              </a:p>
            </p:txBody>
          </p:sp>
          <p:sp>
            <p:nvSpPr>
              <p:cNvPr id="306" name="AutoShape 50"/>
              <p:cNvSpPr/>
              <p:nvPr/>
            </p:nvSpPr>
            <p:spPr>
              <a:xfrm>
                <a:off x="4284360" y="2331360"/>
                <a:ext cx="188640" cy="37764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33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" name="Text Box 37"/>
              <p:cNvSpPr/>
              <p:nvPr/>
            </p:nvSpPr>
            <p:spPr>
              <a:xfrm>
                <a:off x="3969360" y="2772360"/>
                <a:ext cx="2394000" cy="92196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Hausse motorisation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Baisse du coût marginal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des déplacements</a:t>
                </a:r>
                <a:endParaRPr lang="fr-FR" sz="1820" b="0" strike="noStrike" spc="-1">
                  <a:latin typeface="Arial"/>
                </a:endParaRPr>
              </a:p>
            </p:txBody>
          </p:sp>
          <p:sp>
            <p:nvSpPr>
              <p:cNvPr id="308" name="AutoShape 74"/>
              <p:cNvSpPr/>
              <p:nvPr/>
            </p:nvSpPr>
            <p:spPr>
              <a:xfrm rot="2175600">
                <a:off x="5218560" y="2394000"/>
                <a:ext cx="1774440" cy="172800"/>
              </a:xfrm>
              <a:prstGeom prst="rightArrow">
                <a:avLst>
                  <a:gd name="adj1" fmla="val 50000"/>
                  <a:gd name="adj2" fmla="val 256061"/>
                </a:avLst>
              </a:prstGeom>
              <a:solidFill>
                <a:srgbClr val="FF33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9" name="AutoShape 93"/>
              <p:cNvSpPr/>
              <p:nvPr/>
            </p:nvSpPr>
            <p:spPr>
              <a:xfrm rot="2496600">
                <a:off x="3339360" y="1901880"/>
                <a:ext cx="196560" cy="923760"/>
              </a:xfrm>
              <a:prstGeom prst="downArrow">
                <a:avLst>
                  <a:gd name="adj1" fmla="val 50000"/>
                  <a:gd name="adj2" fmla="val 117333"/>
                </a:avLst>
              </a:prstGeom>
              <a:solidFill>
                <a:srgbClr val="FF33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310" name="Group 96"/>
          <p:cNvGrpSpPr/>
          <p:nvPr/>
        </p:nvGrpSpPr>
        <p:grpSpPr>
          <a:xfrm>
            <a:off x="2583000" y="3591360"/>
            <a:ext cx="3686400" cy="886320"/>
            <a:chOff x="2583000" y="3591360"/>
            <a:chExt cx="3686400" cy="886320"/>
          </a:xfrm>
        </p:grpSpPr>
        <p:sp>
          <p:nvSpPr>
            <p:cNvPr id="311" name="AutoShape 51"/>
            <p:cNvSpPr/>
            <p:nvPr/>
          </p:nvSpPr>
          <p:spPr>
            <a:xfrm rot="20549400">
              <a:off x="4158000" y="4032360"/>
              <a:ext cx="2142000" cy="125640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AutoShape 52"/>
            <p:cNvSpPr/>
            <p:nvPr/>
          </p:nvSpPr>
          <p:spPr>
            <a:xfrm rot="2496600">
              <a:off x="3726360" y="3734280"/>
              <a:ext cx="179640" cy="528480"/>
            </a:xfrm>
            <a:prstGeom prst="downArrow">
              <a:avLst>
                <a:gd name="adj1" fmla="val 50000"/>
                <a:gd name="adj2" fmla="val 73540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AutoShape 94"/>
            <p:cNvSpPr/>
            <p:nvPr/>
          </p:nvSpPr>
          <p:spPr>
            <a:xfrm>
              <a:off x="2583000" y="3591360"/>
              <a:ext cx="188640" cy="631080"/>
            </a:xfrm>
            <a:prstGeom prst="downArrow">
              <a:avLst>
                <a:gd name="adj1" fmla="val 50000"/>
                <a:gd name="adj2" fmla="val 83507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4" name="Group 103"/>
          <p:cNvGrpSpPr/>
          <p:nvPr/>
        </p:nvGrpSpPr>
        <p:grpSpPr>
          <a:xfrm>
            <a:off x="3195000" y="2872080"/>
            <a:ext cx="723600" cy="655920"/>
            <a:chOff x="3195000" y="2872080"/>
            <a:chExt cx="723600" cy="655920"/>
          </a:xfrm>
        </p:grpSpPr>
        <p:sp>
          <p:nvSpPr>
            <p:cNvPr id="315" name="AutoShape 99"/>
            <p:cNvSpPr/>
            <p:nvPr/>
          </p:nvSpPr>
          <p:spPr>
            <a:xfrm>
              <a:off x="3276000" y="3339360"/>
              <a:ext cx="503640" cy="188640"/>
            </a:xfrm>
            <a:prstGeom prst="leftRightArrow">
              <a:avLst>
                <a:gd name="adj1" fmla="val 50000"/>
                <a:gd name="adj2" fmla="val 53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Text Box 100"/>
            <p:cNvSpPr/>
            <p:nvPr/>
          </p:nvSpPr>
          <p:spPr>
            <a:xfrm>
              <a:off x="3195000" y="2872080"/>
              <a:ext cx="723600" cy="54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490" b="1" i="1" strike="noStrike" spc="-1">
                  <a:solidFill>
                    <a:srgbClr val="000000"/>
                  </a:solidFill>
                  <a:latin typeface="Arial Narrow"/>
                </a:rPr>
                <a:t>Effets </a:t>
              </a:r>
              <a:endParaRPr lang="fr-FR" sz="149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1490" b="1" i="1" strike="noStrike" spc="-1">
                  <a:solidFill>
                    <a:srgbClr val="000000"/>
                  </a:solidFill>
                  <a:latin typeface="Arial Narrow"/>
                </a:rPr>
                <a:t>de club</a:t>
              </a:r>
              <a:endParaRPr lang="fr-FR" sz="149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Effect">
                      <p:stCondLst>
                        <p:cond delay="indefinite"/>
                      </p:stCondLst>
                      <p:childTnLst>
                        <p:par>
                          <p:cTn id="3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Effect">
                      <p:stCondLst>
                        <p:cond delay="indefinite"/>
                      </p:stCondLst>
                      <p:childTnLst>
                        <p:par>
                          <p:cTn id="3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Effect">
                      <p:stCondLst>
                        <p:cond delay="indefinite"/>
                      </p:stCondLst>
                      <p:childTnLst>
                        <p:par>
                          <p:cTn id="4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Effect">
                      <p:stCondLst>
                        <p:cond delay="indefinite"/>
                      </p:stCondLst>
                      <p:childTnLst>
                        <p:par>
                          <p:cTn id="4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99"/>
          <p:cNvGrpSpPr/>
          <p:nvPr/>
        </p:nvGrpSpPr>
        <p:grpSpPr>
          <a:xfrm>
            <a:off x="1323000" y="38160"/>
            <a:ext cx="7371360" cy="606960"/>
            <a:chOff x="1323000" y="38160"/>
            <a:chExt cx="7371360" cy="606960"/>
          </a:xfrm>
        </p:grpSpPr>
        <p:sp>
          <p:nvSpPr>
            <p:cNvPr id="318" name="Text Box 2"/>
            <p:cNvSpPr/>
            <p:nvPr/>
          </p:nvSpPr>
          <p:spPr>
            <a:xfrm>
              <a:off x="1323000" y="38160"/>
              <a:ext cx="7371360" cy="60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10"/>
                </a:spcBef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Baisse du service automobile :</a:t>
              </a:r>
              <a:endParaRPr lang="fr-FR" sz="1820" b="0" strike="noStrike" spc="-1">
                <a:latin typeface="Arial"/>
              </a:endParaRPr>
            </a:p>
            <a:p>
              <a:pPr algn="ctr">
                <a:lnSpc>
                  <a:spcPct val="95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Baisse et homogénéisation des vitesses,Stationnement restrictif, tarification </a:t>
              </a:r>
              <a:endParaRPr lang="fr-FR" sz="1660" b="0" strike="noStrike" spc="-1">
                <a:latin typeface="Arial"/>
              </a:endParaRPr>
            </a:p>
          </p:txBody>
        </p:sp>
        <p:sp>
          <p:nvSpPr>
            <p:cNvPr id="319" name="Rectangle 16"/>
            <p:cNvSpPr/>
            <p:nvPr/>
          </p:nvSpPr>
          <p:spPr>
            <a:xfrm>
              <a:off x="2079000" y="38160"/>
              <a:ext cx="5796360" cy="56664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20" name="Group 109"/>
          <p:cNvGrpSpPr/>
          <p:nvPr/>
        </p:nvGrpSpPr>
        <p:grpSpPr>
          <a:xfrm>
            <a:off x="2961360" y="567000"/>
            <a:ext cx="3968640" cy="644400"/>
            <a:chOff x="2961360" y="567000"/>
            <a:chExt cx="3968640" cy="644400"/>
          </a:xfrm>
        </p:grpSpPr>
        <p:sp>
          <p:nvSpPr>
            <p:cNvPr id="321" name="Text Box 4"/>
            <p:cNvSpPr/>
            <p:nvPr/>
          </p:nvSpPr>
          <p:spPr>
            <a:xfrm>
              <a:off x="3402000" y="843840"/>
              <a:ext cx="3528000" cy="36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Hausse des BTT (amorcée)</a:t>
              </a:r>
              <a:endParaRPr lang="fr-FR" sz="1820" b="0" strike="noStrike" spc="-1">
                <a:latin typeface="Arial"/>
              </a:endParaRPr>
            </a:p>
          </p:txBody>
        </p:sp>
        <p:grpSp>
          <p:nvGrpSpPr>
            <p:cNvPr id="322" name="Group 100"/>
            <p:cNvGrpSpPr/>
            <p:nvPr/>
          </p:nvGrpSpPr>
          <p:grpSpPr>
            <a:xfrm>
              <a:off x="2961360" y="567000"/>
              <a:ext cx="3023640" cy="629640"/>
              <a:chOff x="2961360" y="567000"/>
              <a:chExt cx="3023640" cy="629640"/>
            </a:xfrm>
          </p:grpSpPr>
          <p:sp>
            <p:nvSpPr>
              <p:cNvPr id="323" name="Rectangle 19"/>
              <p:cNvSpPr/>
              <p:nvPr/>
            </p:nvSpPr>
            <p:spPr>
              <a:xfrm>
                <a:off x="3402000" y="693000"/>
                <a:ext cx="2583000" cy="5036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" name="AutoShape 61"/>
              <p:cNvSpPr/>
              <p:nvPr/>
            </p:nvSpPr>
            <p:spPr>
              <a:xfrm rot="5400000">
                <a:off x="2929680" y="598320"/>
                <a:ext cx="44064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15429" y="0"/>
                    </a:moveTo>
                    <a:lnTo>
                      <a:pt x="9257" y="7200"/>
                    </a:lnTo>
                    <a:lnTo>
                      <a:pt x="12343" y="7200"/>
                    </a:lnTo>
                    <a:lnTo>
                      <a:pt x="12343" y="14400"/>
                    </a:lnTo>
                    <a:lnTo>
                      <a:pt x="0" y="14400"/>
                    </a:lnTo>
                    <a:lnTo>
                      <a:pt x="0" y="21600"/>
                    </a:lnTo>
                    <a:lnTo>
                      <a:pt x="18514" y="21600"/>
                    </a:lnTo>
                    <a:lnTo>
                      <a:pt x="18514" y="7200"/>
                    </a:lnTo>
                    <a:lnTo>
                      <a:pt x="21600" y="7200"/>
                    </a:lnTo>
                    <a:lnTo>
                      <a:pt x="15429" y="0"/>
                    </a:lnTo>
                    <a:close/>
                  </a:path>
                </a:pathLst>
              </a:custGeom>
              <a:solidFill>
                <a:srgbClr val="FF3300"/>
              </a:solidFill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325" name="Group 101"/>
          <p:cNvGrpSpPr/>
          <p:nvPr/>
        </p:nvGrpSpPr>
        <p:grpSpPr>
          <a:xfrm>
            <a:off x="6165360" y="1062000"/>
            <a:ext cx="3348000" cy="1583640"/>
            <a:chOff x="6165360" y="1062000"/>
            <a:chExt cx="3348000" cy="1583640"/>
          </a:xfrm>
        </p:grpSpPr>
        <p:grpSp>
          <p:nvGrpSpPr>
            <p:cNvPr id="326" name="Group 70"/>
            <p:cNvGrpSpPr/>
            <p:nvPr/>
          </p:nvGrpSpPr>
          <p:grpSpPr>
            <a:xfrm>
              <a:off x="6678360" y="1722240"/>
              <a:ext cx="2835000" cy="923400"/>
              <a:chOff x="6678360" y="1722240"/>
              <a:chExt cx="2835000" cy="923400"/>
            </a:xfrm>
          </p:grpSpPr>
          <p:sp>
            <p:nvSpPr>
              <p:cNvPr id="327" name="Text Box 5"/>
              <p:cNvSpPr/>
              <p:nvPr/>
            </p:nvSpPr>
            <p:spPr>
              <a:xfrm>
                <a:off x="6678360" y="1722240"/>
                <a:ext cx="2835000" cy="921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Hausse attractivité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des « centres »</a:t>
                </a:r>
                <a:r>
                  <a:rPr lang="fr-FR" sz="1979" b="0" strike="noStrike" spc="-1">
                    <a:solidFill>
                      <a:srgbClr val="000000"/>
                    </a:solidFill>
                    <a:latin typeface="Arial Narrow"/>
                  </a:rPr>
                  <a:t> </a:t>
                </a:r>
                <a:endParaRPr lang="fr-FR" sz="1979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660" b="0" strike="noStrike" spc="-1">
                    <a:solidFill>
                      <a:srgbClr val="000000"/>
                    </a:solidFill>
                    <a:latin typeface="Arial Narrow"/>
                  </a:rPr>
                  <a:t>(cf.interactions spatiales)</a:t>
                </a:r>
                <a:endParaRPr lang="fr-FR" sz="1660" b="0" strike="noStrike" spc="-1">
                  <a:latin typeface="Arial"/>
                </a:endParaRPr>
              </a:p>
            </p:txBody>
          </p:sp>
          <p:sp>
            <p:nvSpPr>
              <p:cNvPr id="328" name="Rectangle 20"/>
              <p:cNvSpPr/>
              <p:nvPr/>
            </p:nvSpPr>
            <p:spPr>
              <a:xfrm>
                <a:off x="6678360" y="1764000"/>
                <a:ext cx="2016000" cy="8816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29" name="AutoShape 62"/>
            <p:cNvSpPr/>
            <p:nvPr/>
          </p:nvSpPr>
          <p:spPr>
            <a:xfrm rot="1882200">
              <a:off x="6154560" y="1261080"/>
              <a:ext cx="818640" cy="188640"/>
            </a:xfrm>
            <a:prstGeom prst="rightArrow">
              <a:avLst>
                <a:gd name="adj1" fmla="val 50000"/>
                <a:gd name="adj2" fmla="val 108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30" name="Group 103"/>
          <p:cNvGrpSpPr/>
          <p:nvPr/>
        </p:nvGrpSpPr>
        <p:grpSpPr>
          <a:xfrm>
            <a:off x="3213000" y="1197000"/>
            <a:ext cx="1434600" cy="1625760"/>
            <a:chOff x="3213000" y="1197000"/>
            <a:chExt cx="1434600" cy="1625760"/>
          </a:xfrm>
        </p:grpSpPr>
        <p:grpSp>
          <p:nvGrpSpPr>
            <p:cNvPr id="331" name="Group 68"/>
            <p:cNvGrpSpPr/>
            <p:nvPr/>
          </p:nvGrpSpPr>
          <p:grpSpPr>
            <a:xfrm>
              <a:off x="3213000" y="1548000"/>
              <a:ext cx="1434600" cy="1274760"/>
              <a:chOff x="3213000" y="1548000"/>
              <a:chExt cx="1434600" cy="1274760"/>
            </a:xfrm>
          </p:grpSpPr>
          <p:sp>
            <p:nvSpPr>
              <p:cNvPr id="332" name="Text Box 6"/>
              <p:cNvSpPr/>
              <p:nvPr/>
            </p:nvSpPr>
            <p:spPr>
              <a:xfrm>
                <a:off x="3213720" y="1548000"/>
                <a:ext cx="1433880" cy="1274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Meilleur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appariement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lieux de vie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160" b="1" strike="noStrike" spc="-1">
                    <a:solidFill>
                      <a:srgbClr val="000000"/>
                    </a:solidFill>
                    <a:latin typeface="Arial Narrow"/>
                  </a:rPr>
                  <a:t>(adéquation marchés </a:t>
                </a:r>
                <a:endParaRPr lang="fr-FR" sz="116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160" b="1" strike="noStrike" spc="-1">
                    <a:solidFill>
                      <a:srgbClr val="000000"/>
                    </a:solidFill>
                    <a:latin typeface="Arial Narrow"/>
                  </a:rPr>
                  <a:t>urbains à 20 ‘)</a:t>
                </a:r>
                <a:endParaRPr lang="fr-FR" sz="1160" b="0" strike="noStrike" spc="-1">
                  <a:latin typeface="Arial"/>
                </a:endParaRPr>
              </a:p>
            </p:txBody>
          </p:sp>
          <p:sp>
            <p:nvSpPr>
              <p:cNvPr id="333" name="Rectangle 23"/>
              <p:cNvSpPr/>
              <p:nvPr/>
            </p:nvSpPr>
            <p:spPr>
              <a:xfrm>
                <a:off x="3213000" y="1635480"/>
                <a:ext cx="1259640" cy="113940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34" name="AutoShape 72"/>
            <p:cNvSpPr/>
            <p:nvPr/>
          </p:nvSpPr>
          <p:spPr>
            <a:xfrm>
              <a:off x="3717360" y="1197000"/>
              <a:ext cx="188640" cy="350280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35" name="Group 102"/>
          <p:cNvGrpSpPr/>
          <p:nvPr/>
        </p:nvGrpSpPr>
        <p:grpSpPr>
          <a:xfrm>
            <a:off x="4599360" y="1449000"/>
            <a:ext cx="1763640" cy="1527480"/>
            <a:chOff x="4599360" y="1449000"/>
            <a:chExt cx="1763640" cy="1527480"/>
          </a:xfrm>
        </p:grpSpPr>
        <p:grpSp>
          <p:nvGrpSpPr>
            <p:cNvPr id="336" name="Group 69"/>
            <p:cNvGrpSpPr/>
            <p:nvPr/>
          </p:nvGrpSpPr>
          <p:grpSpPr>
            <a:xfrm>
              <a:off x="4599360" y="1777320"/>
              <a:ext cx="1763640" cy="1199160"/>
              <a:chOff x="4599360" y="1777320"/>
              <a:chExt cx="1763640" cy="1199160"/>
            </a:xfrm>
          </p:grpSpPr>
          <p:sp>
            <p:nvSpPr>
              <p:cNvPr id="337" name="Text Box 14"/>
              <p:cNvSpPr/>
              <p:nvPr/>
            </p:nvSpPr>
            <p:spPr>
              <a:xfrm>
                <a:off x="4599360" y="1777320"/>
                <a:ext cx="1763640" cy="1199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Emergence de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polarités périphériques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à relier en TC</a:t>
                </a:r>
                <a:endParaRPr lang="fr-FR" sz="1820" b="0" strike="noStrike" spc="-1">
                  <a:latin typeface="Arial"/>
                </a:endParaRPr>
              </a:p>
            </p:txBody>
          </p:sp>
          <p:sp>
            <p:nvSpPr>
              <p:cNvPr id="338" name="Rectangle 25"/>
              <p:cNvSpPr/>
              <p:nvPr/>
            </p:nvSpPr>
            <p:spPr>
              <a:xfrm>
                <a:off x="4662360" y="1777320"/>
                <a:ext cx="1448640" cy="118368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39" name="AutoShape 76"/>
            <p:cNvSpPr/>
            <p:nvPr/>
          </p:nvSpPr>
          <p:spPr>
            <a:xfrm>
              <a:off x="5292360" y="1449000"/>
              <a:ext cx="188640" cy="251640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40" name="Group 104"/>
          <p:cNvGrpSpPr/>
          <p:nvPr/>
        </p:nvGrpSpPr>
        <p:grpSpPr>
          <a:xfrm>
            <a:off x="3503880" y="2719080"/>
            <a:ext cx="3296160" cy="1580400"/>
            <a:chOff x="3503880" y="2719080"/>
            <a:chExt cx="3296160" cy="1580400"/>
          </a:xfrm>
        </p:grpSpPr>
        <p:grpSp>
          <p:nvGrpSpPr>
            <p:cNvPr id="341" name="Group 67"/>
            <p:cNvGrpSpPr/>
            <p:nvPr/>
          </p:nvGrpSpPr>
          <p:grpSpPr>
            <a:xfrm>
              <a:off x="3503880" y="3377520"/>
              <a:ext cx="1743120" cy="921960"/>
              <a:chOff x="3503880" y="3377520"/>
              <a:chExt cx="1743120" cy="921960"/>
            </a:xfrm>
          </p:grpSpPr>
          <p:sp>
            <p:nvSpPr>
              <p:cNvPr id="342" name="Text Box 7"/>
              <p:cNvSpPr/>
              <p:nvPr/>
            </p:nvSpPr>
            <p:spPr>
              <a:xfrm>
                <a:off x="3503880" y="3377520"/>
                <a:ext cx="1743120" cy="921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Baisse </a:t>
                </a:r>
                <a:endParaRPr lang="fr-FR" sz="182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de l’automobilité </a:t>
                </a:r>
                <a:endParaRPr lang="fr-FR" sz="182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</a:pPr>
                <a:endParaRPr lang="fr-FR" sz="1820" b="0" strike="noStrike" spc="-1">
                  <a:latin typeface="Arial"/>
                </a:endParaRPr>
              </a:p>
            </p:txBody>
          </p:sp>
          <p:sp>
            <p:nvSpPr>
              <p:cNvPr id="343" name="Rectangle 27"/>
              <p:cNvSpPr/>
              <p:nvPr/>
            </p:nvSpPr>
            <p:spPr>
              <a:xfrm>
                <a:off x="3521520" y="3377520"/>
                <a:ext cx="1637640" cy="6296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44" name="AutoShape 79"/>
            <p:cNvSpPr/>
            <p:nvPr/>
          </p:nvSpPr>
          <p:spPr>
            <a:xfrm rot="9211800">
              <a:off x="5166720" y="3107160"/>
              <a:ext cx="1683720" cy="168840"/>
            </a:xfrm>
            <a:prstGeom prst="rightArrow">
              <a:avLst>
                <a:gd name="adj1" fmla="val 50000"/>
                <a:gd name="adj2" fmla="val 24864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AutoShape 80"/>
            <p:cNvSpPr/>
            <p:nvPr/>
          </p:nvSpPr>
          <p:spPr>
            <a:xfrm rot="19296000">
              <a:off x="3969000" y="2709360"/>
              <a:ext cx="188640" cy="62964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AutoShape 81"/>
            <p:cNvSpPr/>
            <p:nvPr/>
          </p:nvSpPr>
          <p:spPr>
            <a:xfrm>
              <a:off x="4725360" y="3087360"/>
              <a:ext cx="188640" cy="251640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47" name="Group 115"/>
          <p:cNvGrpSpPr/>
          <p:nvPr/>
        </p:nvGrpSpPr>
        <p:grpSpPr>
          <a:xfrm>
            <a:off x="5418360" y="2709360"/>
            <a:ext cx="3464640" cy="1889640"/>
            <a:chOff x="5418360" y="2709360"/>
            <a:chExt cx="3464640" cy="1889640"/>
          </a:xfrm>
        </p:grpSpPr>
        <p:sp>
          <p:nvSpPr>
            <p:cNvPr id="348" name="Text Box 63"/>
            <p:cNvSpPr/>
            <p:nvPr/>
          </p:nvSpPr>
          <p:spPr>
            <a:xfrm>
              <a:off x="6804360" y="2961360"/>
              <a:ext cx="440640" cy="39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979" b="1" strike="noStrike" spc="-1">
                  <a:solidFill>
                    <a:srgbClr val="FF3300"/>
                  </a:solidFill>
                  <a:latin typeface="Arial Narrow"/>
                </a:rPr>
                <a:t>SI</a:t>
              </a:r>
              <a:endParaRPr lang="fr-FR" sz="1979" b="0" strike="noStrike" spc="-1">
                <a:latin typeface="Arial"/>
              </a:endParaRPr>
            </a:p>
          </p:txBody>
        </p:sp>
        <p:sp>
          <p:nvSpPr>
            <p:cNvPr id="349" name="AutoShape 86"/>
            <p:cNvSpPr/>
            <p:nvPr/>
          </p:nvSpPr>
          <p:spPr>
            <a:xfrm>
              <a:off x="7182360" y="2709360"/>
              <a:ext cx="188640" cy="755640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FF3300"/>
            </a:solidFill>
            <a:ln w="3816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Text Box 8"/>
            <p:cNvSpPr/>
            <p:nvPr/>
          </p:nvSpPr>
          <p:spPr>
            <a:xfrm>
              <a:off x="5418360" y="3465360"/>
              <a:ext cx="1890000" cy="1126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20" b="1" strike="noStrike" spc="-1">
                  <a:solidFill>
                    <a:srgbClr val="000000"/>
                  </a:solidFill>
                  <a:latin typeface="Arial Narrow"/>
                </a:rPr>
                <a:t>Logement adéquat</a:t>
              </a:r>
              <a:endParaRPr lang="fr-FR" sz="182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50% périurbains </a:t>
              </a:r>
              <a:endParaRPr lang="fr-FR" sz="166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Contraints</a:t>
              </a:r>
              <a:endParaRPr lang="fr-FR" sz="166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fr-FR" sz="1660" b="0" strike="noStrike" spc="-1">
                  <a:solidFill>
                    <a:srgbClr val="000000"/>
                  </a:solidFill>
                  <a:latin typeface="Arial Narrow"/>
                </a:rPr>
                <a:t>Aides, fiscalité</a:t>
              </a:r>
              <a:endParaRPr lang="fr-FR" sz="1660" b="0" strike="noStrike" spc="-1">
                <a:latin typeface="Arial"/>
              </a:endParaRPr>
            </a:p>
          </p:txBody>
        </p:sp>
        <p:sp>
          <p:nvSpPr>
            <p:cNvPr id="351" name="Rectangle 30"/>
            <p:cNvSpPr/>
            <p:nvPr/>
          </p:nvSpPr>
          <p:spPr>
            <a:xfrm>
              <a:off x="5418360" y="3528360"/>
              <a:ext cx="1826640" cy="107064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52" name="Group 83"/>
            <p:cNvGrpSpPr/>
            <p:nvPr/>
          </p:nvGrpSpPr>
          <p:grpSpPr>
            <a:xfrm>
              <a:off x="7182360" y="3528360"/>
              <a:ext cx="1700640" cy="944640"/>
              <a:chOff x="7182360" y="3528360"/>
              <a:chExt cx="1700640" cy="944640"/>
            </a:xfrm>
          </p:grpSpPr>
          <p:sp>
            <p:nvSpPr>
              <p:cNvPr id="353" name="Text Box 9"/>
              <p:cNvSpPr/>
              <p:nvPr/>
            </p:nvSpPr>
            <p:spPr>
              <a:xfrm>
                <a:off x="7182360" y="3528360"/>
                <a:ext cx="1700640" cy="873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Qualité urbaine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660" b="0" strike="noStrike" spc="-1">
                    <a:solidFill>
                      <a:srgbClr val="000000"/>
                    </a:solidFill>
                    <a:latin typeface="Arial Narrow"/>
                  </a:rPr>
                  <a:t>sécurité, espaces publics</a:t>
                </a:r>
                <a:endParaRPr lang="fr-FR" sz="1660" b="0" strike="noStrike" spc="-1">
                  <a:latin typeface="Arial"/>
                </a:endParaRPr>
              </a:p>
            </p:txBody>
          </p:sp>
          <p:sp>
            <p:nvSpPr>
              <p:cNvPr id="354" name="Rectangle 31"/>
              <p:cNvSpPr/>
              <p:nvPr/>
            </p:nvSpPr>
            <p:spPr>
              <a:xfrm>
                <a:off x="7245360" y="3528360"/>
                <a:ext cx="1448640" cy="9446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grpSp>
        <p:nvGrpSpPr>
          <p:cNvPr id="355" name="Group 111"/>
          <p:cNvGrpSpPr/>
          <p:nvPr/>
        </p:nvGrpSpPr>
        <p:grpSpPr>
          <a:xfrm>
            <a:off x="4914360" y="4536360"/>
            <a:ext cx="3281760" cy="1150200"/>
            <a:chOff x="4914360" y="4536360"/>
            <a:chExt cx="3281760" cy="1150200"/>
          </a:xfrm>
        </p:grpSpPr>
        <p:grpSp>
          <p:nvGrpSpPr>
            <p:cNvPr id="356" name="Group 71"/>
            <p:cNvGrpSpPr/>
            <p:nvPr/>
          </p:nvGrpSpPr>
          <p:grpSpPr>
            <a:xfrm>
              <a:off x="6174360" y="4977360"/>
              <a:ext cx="2021760" cy="709200"/>
              <a:chOff x="6174360" y="4977360"/>
              <a:chExt cx="2021760" cy="709200"/>
            </a:xfrm>
          </p:grpSpPr>
          <p:sp>
            <p:nvSpPr>
              <p:cNvPr id="357" name="Text Box 15"/>
              <p:cNvSpPr/>
              <p:nvPr/>
            </p:nvSpPr>
            <p:spPr>
              <a:xfrm>
                <a:off x="6245640" y="5041800"/>
                <a:ext cx="1950480" cy="6447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Rénovation urbaine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Commerce CV</a:t>
                </a:r>
                <a:endParaRPr lang="fr-FR" sz="1820" b="0" strike="noStrike" spc="-1">
                  <a:latin typeface="Arial"/>
                </a:endParaRPr>
              </a:p>
            </p:txBody>
          </p:sp>
          <p:sp>
            <p:nvSpPr>
              <p:cNvPr id="358" name="Rectangle 37"/>
              <p:cNvSpPr/>
              <p:nvPr/>
            </p:nvSpPr>
            <p:spPr>
              <a:xfrm>
                <a:off x="6174360" y="4977360"/>
                <a:ext cx="2016000" cy="62172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59" name="AutoShape 94"/>
            <p:cNvSpPr/>
            <p:nvPr/>
          </p:nvSpPr>
          <p:spPr>
            <a:xfrm>
              <a:off x="4914360" y="5102280"/>
              <a:ext cx="1196640" cy="188640"/>
            </a:xfrm>
            <a:prstGeom prst="rightArrow">
              <a:avLst>
                <a:gd name="adj1" fmla="val 50000"/>
                <a:gd name="adj2" fmla="val 158333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AutoShape 95"/>
            <p:cNvSpPr/>
            <p:nvPr/>
          </p:nvSpPr>
          <p:spPr>
            <a:xfrm>
              <a:off x="7308360" y="4536360"/>
              <a:ext cx="188640" cy="3776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61" name="Group 117"/>
          <p:cNvGrpSpPr/>
          <p:nvPr/>
        </p:nvGrpSpPr>
        <p:grpSpPr>
          <a:xfrm>
            <a:off x="2016000" y="4032360"/>
            <a:ext cx="3717000" cy="1592280"/>
            <a:chOff x="2016000" y="4032360"/>
            <a:chExt cx="3717000" cy="1592280"/>
          </a:xfrm>
        </p:grpSpPr>
        <p:grpSp>
          <p:nvGrpSpPr>
            <p:cNvPr id="362" name="Group 108"/>
            <p:cNvGrpSpPr/>
            <p:nvPr/>
          </p:nvGrpSpPr>
          <p:grpSpPr>
            <a:xfrm>
              <a:off x="2016000" y="4032360"/>
              <a:ext cx="3717000" cy="1592280"/>
              <a:chOff x="2016000" y="4032360"/>
              <a:chExt cx="3717000" cy="1592280"/>
            </a:xfrm>
          </p:grpSpPr>
          <p:sp>
            <p:nvSpPr>
              <p:cNvPr id="363" name="Text Box 65"/>
              <p:cNvSpPr/>
              <p:nvPr/>
            </p:nvSpPr>
            <p:spPr>
              <a:xfrm>
                <a:off x="4728960" y="4032360"/>
                <a:ext cx="571320" cy="392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979" b="1" strike="noStrike" spc="-1">
                    <a:solidFill>
                      <a:srgbClr val="FF3300"/>
                    </a:solidFill>
                    <a:latin typeface="Arial Narrow"/>
                  </a:rPr>
                  <a:t>Par</a:t>
                </a:r>
                <a:r>
                  <a:rPr lang="fr-FR" sz="1979" b="0" strike="noStrike" spc="-1">
                    <a:solidFill>
                      <a:srgbClr val="FF3300"/>
                    </a:solidFill>
                    <a:latin typeface="Arial Narrow"/>
                  </a:rPr>
                  <a:t> </a:t>
                </a:r>
                <a:endParaRPr lang="fr-FR" sz="1979" b="0" strike="noStrike" spc="-1">
                  <a:latin typeface="Arial"/>
                </a:endParaRPr>
              </a:p>
            </p:txBody>
          </p:sp>
          <p:grpSp>
            <p:nvGrpSpPr>
              <p:cNvPr id="364" name="Group 106"/>
              <p:cNvGrpSpPr/>
              <p:nvPr/>
            </p:nvGrpSpPr>
            <p:grpSpPr>
              <a:xfrm>
                <a:off x="2016000" y="4221360"/>
                <a:ext cx="3717000" cy="1403280"/>
                <a:chOff x="2016000" y="4221360"/>
                <a:chExt cx="3717000" cy="1403280"/>
              </a:xfrm>
            </p:grpSpPr>
            <p:grpSp>
              <p:nvGrpSpPr>
                <p:cNvPr id="365" name="Group 97"/>
                <p:cNvGrpSpPr/>
                <p:nvPr/>
              </p:nvGrpSpPr>
              <p:grpSpPr>
                <a:xfrm>
                  <a:off x="2016000" y="4221360"/>
                  <a:ext cx="3717000" cy="1403280"/>
                  <a:chOff x="2016000" y="4221360"/>
                  <a:chExt cx="3717000" cy="1403280"/>
                </a:xfrm>
              </p:grpSpPr>
              <p:sp>
                <p:nvSpPr>
                  <p:cNvPr id="366" name="Text Box 10"/>
                  <p:cNvSpPr/>
                  <p:nvPr/>
                </p:nvSpPr>
                <p:spPr>
                  <a:xfrm>
                    <a:off x="2079000" y="4221360"/>
                    <a:ext cx="3654000" cy="14032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 anchor="t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fr-FR" sz="1820" b="1" strike="noStrike" spc="-1">
                        <a:solidFill>
                          <a:srgbClr val="000000"/>
                        </a:solidFill>
                        <a:latin typeface="Arial Narrow"/>
                      </a:rPr>
                      <a:t>Densification</a:t>
                    </a:r>
                    <a:endParaRPr lang="fr-FR" sz="1820" b="0" strike="noStrike" spc="-1">
                      <a:latin typeface="Arial"/>
                    </a:endParaRPr>
                  </a:p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fr-FR" sz="1820" b="1" strike="noStrike" spc="-1">
                        <a:solidFill>
                          <a:srgbClr val="000000"/>
                        </a:solidFill>
                        <a:latin typeface="Arial Narrow"/>
                      </a:rPr>
                      <a:t>Construire autrement</a:t>
                    </a:r>
                    <a:endParaRPr lang="fr-FR" sz="1820" b="0" strike="noStrike" spc="-1">
                      <a:latin typeface="Arial"/>
                    </a:endParaRPr>
                  </a:p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fr-FR" sz="1660" b="0" strike="noStrike" spc="-1">
                        <a:solidFill>
                          <a:srgbClr val="000000"/>
                        </a:solidFill>
                        <a:latin typeface="Arial Narrow"/>
                      </a:rPr>
                      <a:t>Friches, logement vacant, </a:t>
                    </a:r>
                    <a:endParaRPr lang="fr-FR" sz="1660" b="0" strike="noStrike" spc="-1">
                      <a:latin typeface="Arial"/>
                    </a:endParaRPr>
                  </a:p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fr-FR" sz="1660" b="0" strike="noStrike" spc="-1">
                        <a:solidFill>
                          <a:srgbClr val="000000"/>
                        </a:solidFill>
                        <a:latin typeface="Arial Narrow"/>
                      </a:rPr>
                      <a:t>densification première couronne</a:t>
                    </a:r>
                    <a:endParaRPr lang="fr-FR" sz="1660" b="0" strike="noStrike" spc="-1">
                      <a:latin typeface="Arial"/>
                    </a:endParaRPr>
                  </a:p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fr-FR" sz="1660" b="0" strike="noStrike" spc="-1">
                        <a:solidFill>
                          <a:srgbClr val="000000"/>
                        </a:solidFill>
                        <a:latin typeface="Arial Narrow"/>
                      </a:rPr>
                      <a:t>Cos minimum ?</a:t>
                    </a:r>
                    <a:endParaRPr lang="fr-FR" sz="1660" b="0" strike="noStrike" spc="-1">
                      <a:latin typeface="Arial"/>
                    </a:endParaRPr>
                  </a:p>
                </p:txBody>
              </p:sp>
              <p:sp>
                <p:nvSpPr>
                  <p:cNvPr id="367" name="Rectangle 45"/>
                  <p:cNvSpPr/>
                  <p:nvPr/>
                </p:nvSpPr>
                <p:spPr>
                  <a:xfrm>
                    <a:off x="2016000" y="4283280"/>
                    <a:ext cx="2583000" cy="1322640"/>
                  </a:xfrm>
                  <a:prstGeom prst="rect">
                    <a:avLst/>
                  </a:prstGeom>
                  <a:noFill/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sp>
              <p:nvSpPr>
                <p:cNvPr id="368" name="AutoShape 93"/>
                <p:cNvSpPr/>
                <p:nvPr/>
              </p:nvSpPr>
              <p:spPr>
                <a:xfrm rot="3763800">
                  <a:off x="4883040" y="4126680"/>
                  <a:ext cx="188640" cy="755640"/>
                </a:xfrm>
                <a:prstGeom prst="downArrow">
                  <a:avLst>
                    <a:gd name="adj1" fmla="val 50000"/>
                    <a:gd name="adj2" fmla="val 100000"/>
                  </a:avLst>
                </a:prstGeom>
                <a:solidFill>
                  <a:srgbClr val="FF3300"/>
                </a:solidFill>
                <a:ln w="38160">
                  <a:solidFill>
                    <a:srgbClr val="000000"/>
                  </a:solidFill>
                  <a:prstDash val="dash"/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369" name="AutoShape 116">
              <a:hlinkClick r:id="rId2" action="ppaction://hlinksldjump"/>
            </p:cNvPr>
            <p:cNvSpPr/>
            <p:nvPr/>
          </p:nvSpPr>
          <p:spPr>
            <a:xfrm>
              <a:off x="4221360" y="4599360"/>
              <a:ext cx="251640" cy="188640"/>
            </a:xfrm>
            <a:prstGeom prst="actionButtonForwardNext">
              <a:avLst/>
            </a:prstGeom>
            <a:solidFill>
              <a:srgbClr val="4472C4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0" name="Group 119"/>
          <p:cNvGrpSpPr/>
          <p:nvPr/>
        </p:nvGrpSpPr>
        <p:grpSpPr>
          <a:xfrm>
            <a:off x="1312560" y="693000"/>
            <a:ext cx="2133360" cy="3528000"/>
            <a:chOff x="1312560" y="693000"/>
            <a:chExt cx="2133360" cy="3528000"/>
          </a:xfrm>
        </p:grpSpPr>
        <p:grpSp>
          <p:nvGrpSpPr>
            <p:cNvPr id="371" name="Group 110"/>
            <p:cNvGrpSpPr/>
            <p:nvPr/>
          </p:nvGrpSpPr>
          <p:grpSpPr>
            <a:xfrm>
              <a:off x="1312560" y="693000"/>
              <a:ext cx="1758600" cy="3528000"/>
              <a:chOff x="1312560" y="693000"/>
              <a:chExt cx="1758600" cy="3528000"/>
            </a:xfrm>
          </p:grpSpPr>
          <p:sp>
            <p:nvSpPr>
              <p:cNvPr id="372" name="Text Box 11"/>
              <p:cNvSpPr/>
              <p:nvPr/>
            </p:nvSpPr>
            <p:spPr>
              <a:xfrm>
                <a:off x="1321200" y="1701000"/>
                <a:ext cx="1709640" cy="1476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Compétitivité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offre alternative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TC ; mode doux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+ dvt offre (TAD) </a:t>
                </a:r>
                <a:endParaRPr lang="fr-FR" sz="182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fr-FR" sz="1820" b="1" strike="noStrike" spc="-1">
                    <a:solidFill>
                      <a:srgbClr val="000000"/>
                    </a:solidFill>
                    <a:latin typeface="Arial Narrow"/>
                  </a:rPr>
                  <a:t>image </a:t>
                </a:r>
                <a:endParaRPr lang="fr-FR" sz="1820" b="0" strike="noStrike" spc="-1">
                  <a:latin typeface="Arial"/>
                </a:endParaRPr>
              </a:p>
            </p:txBody>
          </p:sp>
          <p:grpSp>
            <p:nvGrpSpPr>
              <p:cNvPr id="373" name="Group 107"/>
              <p:cNvGrpSpPr/>
              <p:nvPr/>
            </p:nvGrpSpPr>
            <p:grpSpPr>
              <a:xfrm>
                <a:off x="1312560" y="693000"/>
                <a:ext cx="1758600" cy="3528000"/>
                <a:chOff x="1312560" y="693000"/>
                <a:chExt cx="1758600" cy="3528000"/>
              </a:xfrm>
            </p:grpSpPr>
            <p:sp>
              <p:nvSpPr>
                <p:cNvPr id="374" name="Rectangle 52"/>
                <p:cNvSpPr/>
                <p:nvPr/>
              </p:nvSpPr>
              <p:spPr>
                <a:xfrm>
                  <a:off x="1312560" y="1764000"/>
                  <a:ext cx="1758600" cy="1385640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5" name="AutoShape 66"/>
                <p:cNvSpPr/>
                <p:nvPr/>
              </p:nvSpPr>
              <p:spPr>
                <a:xfrm rot="5400000">
                  <a:off x="1669680" y="1102320"/>
                  <a:ext cx="1007640" cy="188640"/>
                </a:xfrm>
                <a:prstGeom prst="rightArrow">
                  <a:avLst>
                    <a:gd name="adj1" fmla="val 50000"/>
                    <a:gd name="adj2" fmla="val 133333"/>
                  </a:avLst>
                </a:prstGeom>
                <a:solidFill>
                  <a:srgbClr val="FF33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6" name="AutoShape 96"/>
                <p:cNvSpPr/>
                <p:nvPr/>
              </p:nvSpPr>
              <p:spPr>
                <a:xfrm>
                  <a:off x="2142000" y="3150360"/>
                  <a:ext cx="188640" cy="1070640"/>
                </a:xfrm>
                <a:prstGeom prst="upArrow">
                  <a:avLst>
                    <a:gd name="adj1" fmla="val 50000"/>
                    <a:gd name="adj2" fmla="val 141667"/>
                  </a:avLst>
                </a:prstGeom>
                <a:solidFill>
                  <a:srgbClr val="FF33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377" name="AutoShape 118"/>
            <p:cNvSpPr/>
            <p:nvPr/>
          </p:nvSpPr>
          <p:spPr>
            <a:xfrm rot="2545200">
              <a:off x="2835000" y="3339000"/>
              <a:ext cx="629640" cy="188640"/>
            </a:xfrm>
            <a:prstGeom prst="leftRightArrow">
              <a:avLst>
                <a:gd name="adj1" fmla="val 50000"/>
                <a:gd name="adj2" fmla="val 66667"/>
              </a:avLst>
            </a:prstGeom>
            <a:solidFill>
              <a:srgbClr val="FF3300"/>
            </a:solidFill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Effect">
                      <p:stCondLst>
                        <p:cond delay="indefinite"/>
                      </p:stCondLst>
                      <p:childTnLst>
                        <p:par>
                          <p:cTn id="3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Effect">
                      <p:stCondLst>
                        <p:cond delay="indefinite"/>
                      </p:stCondLst>
                      <p:childTnLst>
                        <p:par>
                          <p:cTn id="4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ZoneTexte 2"/>
          <p:cNvSpPr/>
          <p:nvPr/>
        </p:nvSpPr>
        <p:spPr>
          <a:xfrm>
            <a:off x="105480" y="916200"/>
            <a:ext cx="84200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Illustration de la distanciation des lieux de vie :   domicile travail 17 km/J en PACA ; 36 (HCR)</a:t>
            </a:r>
            <a:endParaRPr lang="fr-FR" sz="1600" b="0" strike="noStrike" spc="-1">
              <a:latin typeface="Arial"/>
            </a:endParaRPr>
          </a:p>
        </p:txBody>
      </p:sp>
      <p:grpSp>
        <p:nvGrpSpPr>
          <p:cNvPr id="143" name="Group 6"/>
          <p:cNvGrpSpPr/>
          <p:nvPr/>
        </p:nvGrpSpPr>
        <p:grpSpPr>
          <a:xfrm>
            <a:off x="105480" y="1561320"/>
            <a:ext cx="4757760" cy="3201480"/>
            <a:chOff x="105480" y="1561320"/>
            <a:chExt cx="4757760" cy="3201480"/>
          </a:xfrm>
        </p:grpSpPr>
        <p:pic>
          <p:nvPicPr>
            <p:cNvPr id="144" name="Picture 4" descr="annexe 2"/>
            <p:cNvPicPr/>
            <p:nvPr/>
          </p:nvPicPr>
          <p:blipFill>
            <a:blip r:embed="rId2"/>
            <a:stretch/>
          </p:blipFill>
          <p:spPr>
            <a:xfrm>
              <a:off x="105480" y="1561320"/>
              <a:ext cx="4757760" cy="3197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5" name="Rectangle 5"/>
            <p:cNvSpPr/>
            <p:nvPr/>
          </p:nvSpPr>
          <p:spPr>
            <a:xfrm>
              <a:off x="105480" y="4584960"/>
              <a:ext cx="1441800" cy="1778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46" name="Picture 4" descr="Part_SMIC_MOBILES"/>
          <p:cNvPicPr/>
          <p:nvPr/>
        </p:nvPicPr>
        <p:blipFill>
          <a:blip r:embed="rId3"/>
          <a:stretch/>
        </p:blipFill>
        <p:spPr>
          <a:xfrm>
            <a:off x="5113080" y="1487160"/>
            <a:ext cx="4743360" cy="3357720"/>
          </a:xfrm>
          <a:prstGeom prst="rect">
            <a:avLst/>
          </a:prstGeom>
          <a:ln w="9360">
            <a:solidFill>
              <a:srgbClr val="808080"/>
            </a:solidFill>
            <a:miter/>
          </a:ln>
        </p:spPr>
      </p:pic>
      <p:sp>
        <p:nvSpPr>
          <p:cNvPr id="147" name="ZoneTexte 2"/>
          <p:cNvSpPr/>
          <p:nvPr/>
        </p:nvSpPr>
        <p:spPr>
          <a:xfrm>
            <a:off x="328680" y="5077800"/>
            <a:ext cx="829944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→ La dépendance automobile et ses problèmes environnementaux, économiques, sociaux 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ZoneTexte 1"/>
          <p:cNvSpPr/>
          <p:nvPr/>
        </p:nvSpPr>
        <p:spPr>
          <a:xfrm>
            <a:off x="223200" y="982080"/>
            <a:ext cx="9146880" cy="202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Solutions  ? </a:t>
            </a:r>
            <a:endParaRPr lang="fr-FR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Agir sur l’offre de transport : mais coûteux et pas compétitif partout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Densifier = revenir à la ville « ville dense et compacte » (ZAN) mais: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refus de la densité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la ville dense pose elle-même des problèmes: îlot de chaleur, biodiversité  etc.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problème d’offre de logements si refus de la hauteur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49" name="ZoneTexte 2"/>
          <p:cNvSpPr/>
          <p:nvPr/>
        </p:nvSpPr>
        <p:spPr>
          <a:xfrm>
            <a:off x="223200" y="3173400"/>
            <a:ext cx="9209160" cy="179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- Un concept ancien mais revisité récemment : </a:t>
            </a:r>
            <a:r>
              <a:rPr lang="fr-FR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la ville du quart d’heure </a:t>
            </a: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(Carlos Moreno )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Principe de base : tout avoir (emplois, commerces, santé etc.) à 15 minutes à pied, pour réduire la dépendance automobile et ses effets induits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Tahoma"/>
              </a:rPr>
              <a:t>La ville du quart d’heure =une collection de petits villages les plus autonomes possibles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</p:txBody>
      </p:sp>
      <p:sp>
        <p:nvSpPr>
          <p:cNvPr id="150" name="ZoneTexte 3"/>
          <p:cNvSpPr/>
          <p:nvPr/>
        </p:nvSpPr>
        <p:spPr>
          <a:xfrm>
            <a:off x="92880" y="4989240"/>
            <a:ext cx="86598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1" i="1" strike="noStrike" spc="-1">
                <a:solidFill>
                  <a:srgbClr val="000000"/>
                </a:solidFill>
                <a:latin typeface="Tahoma"/>
                <a:ea typeface="Tahoma"/>
              </a:rPr>
              <a:t>La ville du quart d’heure : succès médiatique et politique mais quelle faisabilité ?</a:t>
            </a:r>
            <a:endParaRPr lang="fr-FR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3"/>
          <p:cNvSpPr/>
          <p:nvPr/>
        </p:nvSpPr>
        <p:spPr>
          <a:xfrm>
            <a:off x="396720" y="428760"/>
            <a:ext cx="8697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L’Accessibilité est au Coeur du développement urbain (Batty, 2013).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52" name="ZoneTexte 12"/>
          <p:cNvSpPr/>
          <p:nvPr/>
        </p:nvSpPr>
        <p:spPr>
          <a:xfrm>
            <a:off x="994320" y="1184760"/>
            <a:ext cx="6785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FF0000"/>
                </a:solidFill>
                <a:latin typeface="Tahoma"/>
                <a:ea typeface="Tahoma"/>
              </a:rPr>
              <a:t>Accessibilité = f (densité  ; vitesse des déplacements)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53" name="ZoneTexte 11"/>
          <p:cNvSpPr/>
          <p:nvPr/>
        </p:nvSpPr>
        <p:spPr>
          <a:xfrm>
            <a:off x="46800" y="2013120"/>
            <a:ext cx="9397440" cy="204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Est ce possible de garantir un bon niveau d’accessibilité :</a:t>
            </a:r>
            <a:endParaRPr lang="fr-FR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sans la vitesse automobile ?</a:t>
            </a:r>
            <a:endParaRPr lang="fr-FR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sans renoncer à l’essence même de la ville = un haut niveau de PIS  (±ville du ¼ d’heure) ?</a:t>
            </a:r>
            <a:endParaRPr lang="fr-FR" sz="1800" b="0" strike="noStrike" spc="-1"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sans de trop densité (mal acceptée + problèmes environnementaux) ?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54" name="ZoneTexte 13"/>
          <p:cNvSpPr/>
          <p:nvPr/>
        </p:nvSpPr>
        <p:spPr>
          <a:xfrm>
            <a:off x="0" y="3897000"/>
            <a:ext cx="9275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>
              <a:lnSpc>
                <a:spcPct val="10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= avoir une ville lente mais accessible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3"/>
          <p:cNvSpPr/>
          <p:nvPr/>
        </p:nvSpPr>
        <p:spPr>
          <a:xfrm>
            <a:off x="432000" y="158400"/>
            <a:ext cx="9787680" cy="89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OPTIDENS : un modèle pour tester la possibilité de villes lentes mais accessibles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(collaboration LIA – UMR ESPACE depuis 10 ans)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56" name="Rectangle 1"/>
          <p:cNvSpPr/>
          <p:nvPr/>
        </p:nvSpPr>
        <p:spPr>
          <a:xfrm>
            <a:off x="289440" y="3368880"/>
            <a:ext cx="9318600" cy="133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spc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fr-FR" sz="1600" b="1" i="1" strike="noStrike" spc="-1">
                <a:solidFill>
                  <a:srgbClr val="000000"/>
                </a:solidFill>
                <a:latin typeface="Tahoma"/>
                <a:ea typeface="Tahoma"/>
              </a:rPr>
              <a:t>Dis moi quelle ville tu veux (quels niveaux d’accessibilité)</a:t>
            </a:r>
            <a:endParaRPr lang="fr-FR" sz="1600" b="0" strike="noStrike" spc="-1">
              <a:latin typeface="Arial"/>
            </a:endParaRPr>
          </a:p>
          <a:p>
            <a:pPr algn="ctr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fr-FR" sz="1600" b="1" i="1" strike="noStrike" spc="-1">
                <a:solidFill>
                  <a:srgbClr val="000000"/>
                </a:solidFill>
                <a:latin typeface="Tahoma"/>
                <a:ea typeface="Tahoma"/>
              </a:rPr>
              <a:t>et Optidens te diras si elle est possible, avec quelle vitesse de déplacement minimum requise et le cas échéant avec quelles relocalisations des aménités à envisager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157" name="Rectangle 1"/>
          <p:cNvSpPr/>
          <p:nvPr/>
        </p:nvSpPr>
        <p:spPr>
          <a:xfrm>
            <a:off x="417960" y="1222920"/>
            <a:ext cx="9455040" cy="188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Optidens = un modèle pour considérer simultanément la localisation des aménités (population, emplois, commerces etc.) et le système de transport pour explorer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le triptyque densité (localisations), vitesse, accessibilité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≠ effets du transport sur les localisations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"/>
          <p:cNvSpPr/>
          <p:nvPr/>
        </p:nvSpPr>
        <p:spPr>
          <a:xfrm>
            <a:off x="99720" y="74520"/>
            <a:ext cx="9980640" cy="179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Le modèle OPTIDENS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1" strike="noStrike" spc="-1">
                <a:solidFill>
                  <a:srgbClr val="000000"/>
                </a:solidFill>
                <a:latin typeface="Tahoma"/>
                <a:ea typeface="Tahoma"/>
              </a:rPr>
              <a:t>Données :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grille avec les localisations actuelles de la population, emplois, magasins etc. 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- la matrice des distances (m, minutes) entre les cellules de la grille (nb : différents modes ou le 	plus rapide)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000000"/>
                </a:solidFill>
                <a:latin typeface="Tahoma"/>
                <a:ea typeface="Tahoma"/>
              </a:rPr>
              <a:t>	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159" name="Image 8"/>
          <p:cNvPicPr/>
          <p:nvPr/>
        </p:nvPicPr>
        <p:blipFill>
          <a:blip r:embed="rId3"/>
          <a:stretch/>
        </p:blipFill>
        <p:spPr>
          <a:xfrm>
            <a:off x="368640" y="1895760"/>
            <a:ext cx="4931280" cy="3227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60" name="Tableau 11"/>
          <p:cNvGraphicFramePr/>
          <p:nvPr/>
        </p:nvGraphicFramePr>
        <p:xfrm>
          <a:off x="6248520" y="2087280"/>
          <a:ext cx="2679480" cy="3742800"/>
        </p:xfrm>
        <a:graphic>
          <a:graphicData uri="http://schemas.openxmlformats.org/drawingml/2006/table">
            <a:tbl>
              <a:tblPr/>
              <a:tblGrid>
                <a:gridCol w="39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Origin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Destination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D-Meters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D-second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11323,3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1105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1646,8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263,5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2274,2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330,9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11488,4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1138,3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3288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488,9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8313,2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1090,1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76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8093,3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1064,4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12243,2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1254,8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3236,2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489,1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5831,4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796,2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3820,3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542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44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3507,2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565,7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2785,1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lang="fr-FR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440,1</a:t>
                      </a:r>
                      <a:endParaRPr lang="fr-FR" sz="1100" b="0" strike="noStrike" spc="-1">
                        <a:latin typeface="Arial"/>
                      </a:endParaRPr>
                    </a:p>
                  </a:txBody>
                  <a:tcPr marL="9360" marR="936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"/>
          <p:cNvSpPr/>
          <p:nvPr/>
        </p:nvSpPr>
        <p:spPr>
          <a:xfrm>
            <a:off x="139320" y="485280"/>
            <a:ext cx="9827280" cy="9834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Obligatoire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endParaRPr lang="fr-FR" sz="1600" b="0" strike="noStrike" spc="-1" dirty="0"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PIS =  population accessible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un temps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donné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tout lieu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ou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au depart de points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particuliers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fr-FR" sz="1600" spc="-1" dirty="0">
                <a:latin typeface="Arial"/>
              </a:rPr>
              <a:t>    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( = points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mesure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) 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62" name="Rectangle 2"/>
          <p:cNvSpPr/>
          <p:nvPr/>
        </p:nvSpPr>
        <p:spPr>
          <a:xfrm>
            <a:off x="88200" y="19800"/>
            <a:ext cx="6427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Les spécifications de l’utilisateur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63" name="Rectangle 3"/>
          <p:cNvSpPr/>
          <p:nvPr/>
        </p:nvSpPr>
        <p:spPr>
          <a:xfrm>
            <a:off x="127440" y="4065417"/>
            <a:ext cx="3465360" cy="26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just">
              <a:lnSpc>
                <a:spcPts val="1400"/>
              </a:lnSpc>
              <a:spcBef>
                <a:spcPts val="1199"/>
              </a:spcBef>
              <a:buNone/>
            </a:pPr>
            <a:r>
              <a:rPr lang="en-US" sz="1800" b="1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Paramètres</a:t>
            </a:r>
            <a:r>
              <a:rPr lang="en-US" sz="1800" b="1" strike="noStrike" spc="-1" dirty="0">
                <a:solidFill>
                  <a:srgbClr val="000000"/>
                </a:solidFill>
                <a:latin typeface="Tahoma"/>
                <a:ea typeface="Tahoma"/>
              </a:rPr>
              <a:t> de la simulation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64" name="Rectangle 4"/>
          <p:cNvSpPr/>
          <p:nvPr/>
        </p:nvSpPr>
        <p:spPr>
          <a:xfrm>
            <a:off x="525240" y="4395177"/>
            <a:ext cx="8361720" cy="89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algn="just">
              <a:lnSpc>
                <a:spcPct val="15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Surface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requise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par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unité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(par habitant,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emploi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, etc.)</a:t>
            </a:r>
            <a:endParaRPr lang="fr-FR" sz="1600" b="0" strike="noStrike" spc="-1" dirty="0">
              <a:latin typeface="Arial"/>
            </a:endParaRPr>
          </a:p>
          <a:p>
            <a:pPr marL="285840" indent="-285840" algn="just">
              <a:lnSpc>
                <a:spcPct val="15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Ratio de mutation (%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qui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est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relocalisable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)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65" name="ZoneTexte 6"/>
          <p:cNvSpPr/>
          <p:nvPr/>
        </p:nvSpPr>
        <p:spPr>
          <a:xfrm>
            <a:off x="-87575" y="1598240"/>
            <a:ext cx="10168200" cy="23376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lvl="1">
              <a:spcBef>
                <a:spcPts val="1199"/>
              </a:spcBef>
              <a:buClr>
                <a:srgbClr val="000000"/>
              </a:buClr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-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facultatives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:</a:t>
            </a:r>
            <a:endParaRPr lang="fr-FR" sz="1600" spc="-1" dirty="0"/>
          </a:p>
          <a:p>
            <a:pPr marL="1200240" lvl="2" indent="-285840"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niveau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d’accès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à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l’emploi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(x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emplois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à y minutes)</a:t>
            </a:r>
            <a:endParaRPr lang="fr-FR" sz="1600" b="0" strike="noStrike" spc="-1" dirty="0">
              <a:latin typeface="Arial"/>
            </a:endParaRPr>
          </a:p>
          <a:p>
            <a:pPr marL="1200240" lvl="2" indent="-285840"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niveau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densité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maximale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autour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des points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mesure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)</a:t>
            </a:r>
            <a:endParaRPr lang="fr-FR" sz="1600" b="0" strike="noStrike" spc="-1" dirty="0">
              <a:latin typeface="Arial"/>
            </a:endParaRPr>
          </a:p>
          <a:p>
            <a:pPr marL="1200240" lvl="2" indent="-285840"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niveau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compacité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(% de surface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bâtie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par cellule)</a:t>
            </a:r>
            <a:endParaRPr lang="fr-FR" sz="1600" b="0" strike="noStrike" spc="-1" dirty="0">
              <a:latin typeface="Arial"/>
            </a:endParaRPr>
          </a:p>
          <a:p>
            <a:pPr marL="1200240" lvl="2" indent="-285840"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max – min de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polulation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par cellule après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relocalisation</a:t>
            </a:r>
            <a:endParaRPr lang="fr-FR" sz="1600" b="0" strike="noStrike" spc="-1" dirty="0">
              <a:latin typeface="Arial"/>
            </a:endParaRPr>
          </a:p>
          <a:p>
            <a:pPr marL="1200240" lvl="2" indent="-285840">
              <a:spcBef>
                <a:spcPts val="1199"/>
              </a:spcBef>
              <a:buClr>
                <a:srgbClr val="000000"/>
              </a:buClr>
              <a:buFont typeface="StarSymbol"/>
              <a:buChar char="-"/>
            </a:pP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intégration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des plans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d’aménagement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 (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Tahoma"/>
                <a:ea typeface="Tahoma"/>
              </a:rPr>
              <a:t>constructibilité</a:t>
            </a:r>
            <a:r>
              <a:rPr lang="en-US" sz="16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)</a:t>
            </a:r>
            <a:endParaRPr lang="fr-FR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"/>
          <p:cNvSpPr/>
          <p:nvPr/>
        </p:nvSpPr>
        <p:spPr>
          <a:xfrm>
            <a:off x="229680" y="193320"/>
            <a:ext cx="9850320" cy="12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Optidens cherche les configurations spatiales qui répondent aux contraintes : </a:t>
            </a:r>
            <a:endParaRPr lang="fr-FR" sz="1800" b="0" strike="noStrike" spc="-1">
              <a:latin typeface="Arial"/>
            </a:endParaRPr>
          </a:p>
          <a:p>
            <a:pPr marL="457200">
              <a:lnSpc>
                <a:spcPct val="150000"/>
              </a:lnSpc>
              <a:spcBef>
                <a:spcPts val="6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- en relocalisant (si necessaire) les ressources (population, emplois, etc.) 	</a:t>
            </a:r>
            <a:endParaRPr lang="fr-FR" sz="1800" b="0" strike="noStrike" spc="-1">
              <a:latin typeface="Arial"/>
            </a:endParaRPr>
          </a:p>
          <a:p>
            <a:pPr marL="457200">
              <a:lnSpc>
                <a:spcPct val="15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- en trouvant la vitesse </a:t>
            </a:r>
            <a:r>
              <a:rPr lang="en-US" sz="1800" b="1" strike="noStrike" spc="-1">
                <a:solidFill>
                  <a:srgbClr val="000000"/>
                </a:solidFill>
                <a:latin typeface="Tahoma"/>
                <a:ea typeface="Tahoma"/>
              </a:rPr>
              <a:t>minimum</a:t>
            </a: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 de déplacement nécessaire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67" name="Rectangle 3"/>
          <p:cNvSpPr/>
          <p:nvPr/>
        </p:nvSpPr>
        <p:spPr>
          <a:xfrm>
            <a:off x="148320" y="1794240"/>
            <a:ext cx="100702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Un “mixed-integer” problème d’optimisation avec des variables binaires et continues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Tahoma"/>
                <a:ea typeface="Tahoma"/>
              </a:rPr>
              <a:t>Solution codée en Julia (Utilisation Cplex)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168" name="Groupe 2"/>
          <p:cNvGrpSpPr/>
          <p:nvPr/>
        </p:nvGrpSpPr>
        <p:grpSpPr>
          <a:xfrm>
            <a:off x="212400" y="2927520"/>
            <a:ext cx="9153360" cy="913320"/>
            <a:chOff x="212400" y="2927520"/>
            <a:chExt cx="9153360" cy="913320"/>
          </a:xfrm>
        </p:grpSpPr>
        <p:sp>
          <p:nvSpPr>
            <p:cNvPr id="169" name="Rectangle 4"/>
            <p:cNvSpPr/>
            <p:nvPr/>
          </p:nvSpPr>
          <p:spPr>
            <a:xfrm>
              <a:off x="1001880" y="2927520"/>
              <a:ext cx="8363880" cy="913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lang="en-US" sz="1800" b="0" strike="noStrike" spc="-1">
                  <a:solidFill>
                    <a:srgbClr val="000000"/>
                  </a:solidFill>
                  <a:latin typeface="Tahoma"/>
                  <a:ea typeface="Tahoma"/>
                </a:rPr>
                <a:t>  Optidens permet d’explorer les conditions de possibilité de territoires urbains lents mais accessibles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170" name="Flèche droite 9"/>
            <p:cNvSpPr/>
            <p:nvPr/>
          </p:nvSpPr>
          <p:spPr>
            <a:xfrm>
              <a:off x="212400" y="3269520"/>
              <a:ext cx="729000" cy="3823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472C4"/>
            </a:solidFill>
            <a:ln w="12600">
              <a:solidFill>
                <a:srgbClr val="32549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1469</Words>
  <Application>Microsoft Office PowerPoint</Application>
  <PresentationFormat>Personnalisé</PresentationFormat>
  <Paragraphs>276</Paragraphs>
  <Slides>22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22</vt:i4>
      </vt:variant>
    </vt:vector>
  </HeadingPairs>
  <TitlesOfParts>
    <vt:vector size="36" baseType="lpstr">
      <vt:lpstr>ＭＳ Ｐゴシック</vt:lpstr>
      <vt:lpstr>Arial</vt:lpstr>
      <vt:lpstr>Arial Narrow</vt:lpstr>
      <vt:lpstr>Calibri</vt:lpstr>
      <vt:lpstr>DejaVu Sans</vt:lpstr>
      <vt:lpstr>PingFang SC</vt:lpstr>
      <vt:lpstr>StarSymbol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métrique des réseaux routiers problématique : plus on va loin plus les déplacements automobiles sont efficaces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Quentin Godoye</dc:creator>
  <dc:description/>
  <cp:lastModifiedBy>utilisateur</cp:lastModifiedBy>
  <cp:revision>196</cp:revision>
  <dcterms:created xsi:type="dcterms:W3CDTF">2018-11-30T19:09:57Z</dcterms:created>
  <dcterms:modified xsi:type="dcterms:W3CDTF">2024-12-03T11:58:19Z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7</vt:r8>
  </property>
  <property fmtid="{D5CDD505-2E9C-101B-9397-08002B2CF9AE}" pid="3" name="PresentationFormat">
    <vt:lpwstr>Personnalisé</vt:lpwstr>
  </property>
  <property fmtid="{D5CDD505-2E9C-101B-9397-08002B2CF9AE}" pid="4" name="Slides">
    <vt:r8>26</vt:r8>
  </property>
</Properties>
</file>